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7" r:id="rId2"/>
    <p:sldId id="327" r:id="rId3"/>
    <p:sldId id="260" r:id="rId4"/>
    <p:sldId id="261" r:id="rId5"/>
    <p:sldId id="263" r:id="rId6"/>
    <p:sldId id="264" r:id="rId7"/>
    <p:sldId id="258" r:id="rId8"/>
    <p:sldId id="266" r:id="rId9"/>
    <p:sldId id="267" r:id="rId10"/>
    <p:sldId id="268" r:id="rId11"/>
    <p:sldId id="269" r:id="rId12"/>
    <p:sldId id="270" r:id="rId13"/>
    <p:sldId id="273" r:id="rId14"/>
    <p:sldId id="274" r:id="rId15"/>
    <p:sldId id="276" r:id="rId16"/>
    <p:sldId id="275" r:id="rId17"/>
    <p:sldId id="277" r:id="rId18"/>
    <p:sldId id="278" r:id="rId19"/>
    <p:sldId id="279" r:id="rId20"/>
    <p:sldId id="271" r:id="rId21"/>
    <p:sldId id="272" r:id="rId22"/>
    <p:sldId id="285" r:id="rId23"/>
    <p:sldId id="280" r:id="rId24"/>
    <p:sldId id="281" r:id="rId25"/>
    <p:sldId id="286" r:id="rId26"/>
    <p:sldId id="282" r:id="rId27"/>
    <p:sldId id="283" r:id="rId28"/>
    <p:sldId id="287" r:id="rId29"/>
    <p:sldId id="288" r:id="rId30"/>
    <p:sldId id="284" r:id="rId31"/>
    <p:sldId id="289" r:id="rId32"/>
    <p:sldId id="292" r:id="rId33"/>
    <p:sldId id="293" r:id="rId34"/>
    <p:sldId id="291" r:id="rId35"/>
    <p:sldId id="297" r:id="rId36"/>
    <p:sldId id="290" r:id="rId37"/>
    <p:sldId id="294" r:id="rId38"/>
    <p:sldId id="295" r:id="rId39"/>
    <p:sldId id="296" r:id="rId40"/>
    <p:sldId id="302" r:id="rId41"/>
    <p:sldId id="298" r:id="rId42"/>
    <p:sldId id="299" r:id="rId43"/>
    <p:sldId id="300" r:id="rId44"/>
    <p:sldId id="301" r:id="rId45"/>
    <p:sldId id="303" r:id="rId46"/>
    <p:sldId id="304" r:id="rId47"/>
    <p:sldId id="305" r:id="rId48"/>
    <p:sldId id="306" r:id="rId49"/>
    <p:sldId id="311" r:id="rId50"/>
    <p:sldId id="307" r:id="rId51"/>
    <p:sldId id="308" r:id="rId52"/>
    <p:sldId id="309" r:id="rId53"/>
    <p:sldId id="313" r:id="rId54"/>
    <p:sldId id="326" r:id="rId55"/>
    <p:sldId id="314" r:id="rId56"/>
    <p:sldId id="315" r:id="rId57"/>
    <p:sldId id="316" r:id="rId58"/>
    <p:sldId id="323" r:id="rId59"/>
    <p:sldId id="317" r:id="rId60"/>
    <p:sldId id="318" r:id="rId61"/>
    <p:sldId id="319" r:id="rId62"/>
    <p:sldId id="324" r:id="rId63"/>
    <p:sldId id="325" r:id="rId64"/>
    <p:sldId id="320" r:id="rId65"/>
    <p:sldId id="321" r:id="rId66"/>
    <p:sldId id="322" r:id="rId67"/>
    <p:sldId id="25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31" autoAdjust="0"/>
    <p:restoredTop sz="94660"/>
  </p:normalViewPr>
  <p:slideViewPr>
    <p:cSldViewPr snapToGrid="0">
      <p:cViewPr varScale="1">
        <p:scale>
          <a:sx n="89" d="100"/>
          <a:sy n="89" d="100"/>
        </p:scale>
        <p:origin x="26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dirty="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9A702A-ABDD-420C-A5D5-89CC0E9B1827}" type="datetimeFigureOut">
              <a:rPr lang="el-GR" smtClean="0"/>
              <a:t>27/7/2021</a:t>
            </a:fld>
            <a:endParaRPr lang="el-GR" dirty="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dirty="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73168-A81B-4EE2-B434-AA01DC9434CE}" type="slidenum">
              <a:rPr lang="el-GR" smtClean="0"/>
              <a:t>‹#›</a:t>
            </a:fld>
            <a:endParaRPr lang="el-GR" dirty="0"/>
          </a:p>
        </p:txBody>
      </p:sp>
    </p:spTree>
    <p:extLst>
      <p:ext uri="{BB962C8B-B14F-4D97-AF65-F5344CB8AC3E}">
        <p14:creationId xmlns:p14="http://schemas.microsoft.com/office/powerpoint/2010/main" val="4134361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2BA73168-A81B-4EE2-B434-AA01DC9434CE}" type="slidenum">
              <a:rPr lang="el-GR" smtClean="0"/>
              <a:t>32</a:t>
            </a:fld>
            <a:endParaRPr lang="el-GR"/>
          </a:p>
        </p:txBody>
      </p:sp>
    </p:spTree>
    <p:extLst>
      <p:ext uri="{BB962C8B-B14F-4D97-AF65-F5344CB8AC3E}">
        <p14:creationId xmlns:p14="http://schemas.microsoft.com/office/powerpoint/2010/main" val="306352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7/27/2021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7/27/2021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7/27/2021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7/27/2021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7/27/2021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7/27/2021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7/27/2021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2242355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Buzzer(</a:t>
            </a:r>
            <a:r>
              <a:rPr lang="el-GR" dirty="0" smtClean="0"/>
              <a:t>Βομβητής</a:t>
            </a:r>
            <a:r>
              <a:rPr lang="en-US" dirty="0" smtClean="0"/>
              <a:t>)</a:t>
            </a:r>
            <a:endParaRPr lang="el-GR" dirty="0"/>
          </a:p>
        </p:txBody>
      </p:sp>
      <p:sp>
        <p:nvSpPr>
          <p:cNvPr id="3" name="Θέση περιεχομένου 2"/>
          <p:cNvSpPr>
            <a:spLocks noGrp="1"/>
          </p:cNvSpPr>
          <p:nvPr>
            <p:ph idx="1"/>
          </p:nvPr>
        </p:nvSpPr>
        <p:spPr>
          <a:xfrm>
            <a:off x="1097280" y="1845734"/>
            <a:ext cx="9530463" cy="1570326"/>
          </a:xfrm>
        </p:spPr>
        <p:txBody>
          <a:bodyPr>
            <a:normAutofit/>
          </a:bodyPr>
          <a:lstStyle/>
          <a:p>
            <a:r>
              <a:rPr lang="el-GR" sz="2800" dirty="0" smtClean="0"/>
              <a:t>Είναι μια συσκευή που παράγει ήχους.</a:t>
            </a:r>
          </a:p>
          <a:p>
            <a:r>
              <a:rPr lang="el-GR" sz="2800" dirty="0"/>
              <a:t>Οι τυπικές χρήσεις των βομβητών και των ηχητικών σημάτων περιλαμβάνουν συσκευές συναγερμού, </a:t>
            </a:r>
            <a:r>
              <a:rPr lang="el-GR" sz="2800" dirty="0" smtClean="0"/>
              <a:t>χρονοδιακόπτες κτλ.</a:t>
            </a:r>
            <a:endParaRPr lang="el-GR" sz="2800" dirty="0"/>
          </a:p>
        </p:txBody>
      </p:sp>
      <p:pic>
        <p:nvPicPr>
          <p:cNvPr id="5" name="Εικόνα 4"/>
          <p:cNvPicPr>
            <a:picLocks noChangeAspect="1"/>
          </p:cNvPicPr>
          <p:nvPr/>
        </p:nvPicPr>
        <p:blipFill>
          <a:blip r:embed="rId2"/>
          <a:stretch>
            <a:fillRect/>
          </a:stretch>
        </p:blipFill>
        <p:spPr>
          <a:xfrm>
            <a:off x="2566655" y="3524434"/>
            <a:ext cx="6591712" cy="2722431"/>
          </a:xfrm>
          <a:prstGeom prst="rect">
            <a:avLst/>
          </a:prstGeom>
        </p:spPr>
      </p:pic>
    </p:spTree>
    <p:extLst>
      <p:ext uri="{BB962C8B-B14F-4D97-AF65-F5344CB8AC3E}">
        <p14:creationId xmlns:p14="http://schemas.microsoft.com/office/powerpoint/2010/main" val="4105586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Buzzer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72576" y="2001538"/>
            <a:ext cx="4203521" cy="4022725"/>
          </a:xfrm>
          <a:prstGeom prst="rect">
            <a:avLst/>
          </a:prstGeom>
        </p:spPr>
      </p:pic>
      <p:sp>
        <p:nvSpPr>
          <p:cNvPr id="5" name="TextBox 4"/>
          <p:cNvSpPr txBox="1"/>
          <p:nvPr/>
        </p:nvSpPr>
        <p:spPr>
          <a:xfrm>
            <a:off x="5538156" y="1737361"/>
            <a:ext cx="6653843" cy="4524315"/>
          </a:xfrm>
          <a:prstGeom prst="rect">
            <a:avLst/>
          </a:prstGeom>
          <a:noFill/>
        </p:spPr>
        <p:txBody>
          <a:bodyPr wrap="square" rtlCol="0">
            <a:spAutoFit/>
          </a:bodyPr>
          <a:lstStyle/>
          <a:p>
            <a:r>
              <a:rPr lang="el-GR" sz="2400" dirty="0"/>
              <a:t>Το Buzzer χωρίζεται σε δύο είδη, το ένα είναι </a:t>
            </a:r>
            <a:r>
              <a:rPr lang="el-GR" sz="2400" dirty="0" smtClean="0"/>
              <a:t>ενεργό(</a:t>
            </a:r>
            <a:r>
              <a:rPr lang="en-US" sz="2400" u="sng" dirty="0" smtClean="0"/>
              <a:t>active buzzer</a:t>
            </a:r>
            <a:r>
              <a:rPr lang="el-GR" sz="2400" dirty="0" smtClean="0"/>
              <a:t>) </a:t>
            </a:r>
            <a:r>
              <a:rPr lang="el-GR" sz="2400" dirty="0"/>
              <a:t>και το άλλο είναι </a:t>
            </a:r>
            <a:r>
              <a:rPr lang="el-GR" sz="2400" dirty="0" smtClean="0"/>
              <a:t>παθητικό</a:t>
            </a:r>
            <a:r>
              <a:rPr lang="en-US" sz="2400" u="sng" dirty="0" smtClean="0"/>
              <a:t>(passive buzzer</a:t>
            </a:r>
            <a:r>
              <a:rPr lang="en-US" sz="2400" dirty="0" smtClean="0"/>
              <a:t>)</a:t>
            </a:r>
            <a:r>
              <a:rPr lang="el-GR" sz="2400" dirty="0" smtClean="0"/>
              <a:t>.</a:t>
            </a:r>
            <a:endParaRPr lang="en-US" sz="2400" dirty="0"/>
          </a:p>
          <a:p>
            <a:r>
              <a:rPr lang="el-GR" sz="2400" dirty="0" smtClean="0"/>
              <a:t>Ο </a:t>
            </a:r>
            <a:r>
              <a:rPr lang="el-GR" sz="2400" u="sng" dirty="0"/>
              <a:t>ενεργός βομβητής </a:t>
            </a:r>
            <a:r>
              <a:rPr lang="el-GR" sz="2400" dirty="0"/>
              <a:t>έχει εσωτερική πηγή ταλαντώσεων και ο βομβητής θα ηχήσει μόλις ενεργοποιηθεί. </a:t>
            </a:r>
            <a:endParaRPr lang="en-US" sz="2400" dirty="0" smtClean="0"/>
          </a:p>
          <a:p>
            <a:r>
              <a:rPr lang="el-GR" sz="2400" dirty="0"/>
              <a:t>Ο </a:t>
            </a:r>
            <a:r>
              <a:rPr lang="el-GR" sz="2400" u="sng" dirty="0"/>
              <a:t>παθητικός βομβητής</a:t>
            </a:r>
            <a:r>
              <a:rPr lang="el-GR" sz="2400" dirty="0"/>
              <a:t> δεν έχει εσωτερική πηγή ταλάντωσης και πρέπει να οδηγείται με τετραγωνικό κύμα και διαφορετική συχνότητα που απαιτείται. Είναι σαν ένα ηλεκτρομαγνητικό ηχείο, όπου ένα μεταβαλλόμενο σήμα εισόδου παράγει τον ήχο, αντί να παράγει έναν τόνο αυτόματα.</a:t>
            </a:r>
            <a:endParaRPr lang="el-GR" sz="2800" dirty="0"/>
          </a:p>
        </p:txBody>
      </p:sp>
    </p:spTree>
    <p:extLst>
      <p:ext uri="{BB962C8B-B14F-4D97-AF65-F5344CB8AC3E}">
        <p14:creationId xmlns:p14="http://schemas.microsoft.com/office/powerpoint/2010/main" val="872800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Buzzer</a:t>
            </a:r>
            <a:endParaRPr lang="el-GR" dirty="0"/>
          </a:p>
        </p:txBody>
      </p:sp>
      <p:sp>
        <p:nvSpPr>
          <p:cNvPr id="3" name="Θέση περιεχομένου 2"/>
          <p:cNvSpPr>
            <a:spLocks noGrp="1"/>
          </p:cNvSpPr>
          <p:nvPr>
            <p:ph idx="1"/>
          </p:nvPr>
        </p:nvSpPr>
        <p:spPr/>
        <p:txBody>
          <a:bodyPr>
            <a:normAutofit lnSpcReduction="10000"/>
          </a:bodyPr>
          <a:lstStyle/>
          <a:p>
            <a:r>
              <a:rPr lang="el-GR" sz="2800" dirty="0"/>
              <a:t>Ο απλός τρόπος διάκρισης του παθητικού βομβητή και του ενεργού βομβητή είναι να τα </a:t>
            </a:r>
            <a:r>
              <a:rPr lang="el-GR" sz="2800" dirty="0" smtClean="0"/>
              <a:t>οδηγήσουμε </a:t>
            </a:r>
            <a:r>
              <a:rPr lang="el-GR" sz="2800" dirty="0"/>
              <a:t>με μπαταρία. </a:t>
            </a:r>
            <a:endParaRPr lang="el-GR" sz="2800" dirty="0" smtClean="0"/>
          </a:p>
          <a:p>
            <a:r>
              <a:rPr lang="el-GR" sz="2800" dirty="0" smtClean="0"/>
              <a:t>Όταν συνδέουμε </a:t>
            </a:r>
            <a:r>
              <a:rPr lang="el-GR" sz="2800" dirty="0"/>
              <a:t>τους θετικούς και τους αρνητικούς ακροδέκτες σωστά με την μπαταρία, εάν ακούγεται ο βομβητής, είναι ένας ενεργός βομβητής. Εάν δεν ακούγεται, είναι ένας παθητικός βομβητής</a:t>
            </a:r>
            <a:r>
              <a:rPr lang="el-GR" sz="2800" dirty="0" smtClean="0"/>
              <a:t>.</a:t>
            </a:r>
          </a:p>
          <a:p>
            <a:r>
              <a:rPr lang="el-GR" sz="2800" dirty="0"/>
              <a:t>Ένας </a:t>
            </a:r>
            <a:r>
              <a:rPr lang="el-GR" sz="2800" b="1" dirty="0"/>
              <a:t>ενεργός βομβητής </a:t>
            </a:r>
            <a:r>
              <a:rPr lang="el-GR" sz="2800" dirty="0" smtClean="0"/>
              <a:t>χρειάζεται </a:t>
            </a:r>
            <a:r>
              <a:rPr lang="el-GR" sz="2800" dirty="0"/>
              <a:t>είναι μια </a:t>
            </a:r>
            <a:r>
              <a:rPr lang="el-GR" sz="2800" b="1" dirty="0"/>
              <a:t>τάση DC</a:t>
            </a:r>
            <a:r>
              <a:rPr lang="el-GR" sz="2800" dirty="0"/>
              <a:t>. </a:t>
            </a:r>
            <a:endParaRPr lang="el-GR" sz="2800" dirty="0" smtClean="0"/>
          </a:p>
          <a:p>
            <a:r>
              <a:rPr lang="el-GR" sz="2800" dirty="0" smtClean="0"/>
              <a:t>Ένας </a:t>
            </a:r>
            <a:r>
              <a:rPr lang="el-GR" sz="2800" b="1" dirty="0"/>
              <a:t>παθητικός βομβητής </a:t>
            </a:r>
            <a:r>
              <a:rPr lang="el-GR" sz="2800" dirty="0"/>
              <a:t>απαιτεί ένα </a:t>
            </a:r>
            <a:r>
              <a:rPr lang="el-GR" sz="2800" b="1" dirty="0"/>
              <a:t>σήμα AC </a:t>
            </a:r>
            <a:r>
              <a:rPr lang="el-GR" sz="2800" dirty="0"/>
              <a:t>για να κάνει έναν ήχο. </a:t>
            </a:r>
          </a:p>
        </p:txBody>
      </p:sp>
    </p:spTree>
    <p:extLst>
      <p:ext uri="{BB962C8B-B14F-4D97-AF65-F5344CB8AC3E}">
        <p14:creationId xmlns:p14="http://schemas.microsoft.com/office/powerpoint/2010/main" val="3963084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40276" y="286603"/>
            <a:ext cx="10215404" cy="1450757"/>
          </a:xfrm>
        </p:spPr>
        <p:txBody>
          <a:bodyPr/>
          <a:lstStyle/>
          <a:p>
            <a:r>
              <a:rPr lang="en-US" dirty="0"/>
              <a:t>Piezoelectric </a:t>
            </a:r>
            <a:r>
              <a:rPr lang="en-US" dirty="0" smtClean="0"/>
              <a:t>buzzers(piezo)</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564038" y="2036044"/>
            <a:ext cx="6100411" cy="4208074"/>
          </a:xfrm>
          <a:prstGeom prst="rect">
            <a:avLst/>
          </a:prstGeom>
        </p:spPr>
      </p:pic>
      <p:sp>
        <p:nvSpPr>
          <p:cNvPr id="5" name="TextBox 4"/>
          <p:cNvSpPr txBox="1"/>
          <p:nvPr/>
        </p:nvSpPr>
        <p:spPr>
          <a:xfrm>
            <a:off x="940276" y="1737360"/>
            <a:ext cx="5400139" cy="4506758"/>
          </a:xfrm>
          <a:prstGeom prst="rect">
            <a:avLst/>
          </a:prstGeom>
          <a:noFill/>
        </p:spPr>
        <p:txBody>
          <a:bodyPr wrap="square" rtlCol="0">
            <a:spAutoFit/>
          </a:bodyPr>
          <a:lstStyle/>
          <a:p>
            <a:r>
              <a:rPr lang="el-GR" sz="2800" dirty="0"/>
              <a:t>Ο πιεζοκεραμικός δίσκος έχει ηλεκτρόδια συνδεδεμένα σε αυτόν. </a:t>
            </a:r>
            <a:r>
              <a:rPr lang="el-GR" sz="2800" dirty="0" smtClean="0"/>
              <a:t>Όταν </a:t>
            </a:r>
            <a:r>
              <a:rPr lang="el-GR" sz="2800" dirty="0"/>
              <a:t>εφαρμόζεται εναλλασσόμενο ρεύμα σε </a:t>
            </a:r>
            <a:r>
              <a:rPr lang="el-GR" sz="2800" dirty="0" smtClean="0"/>
              <a:t>αυτόν, </a:t>
            </a:r>
            <a:r>
              <a:rPr lang="el-GR" sz="2800" dirty="0"/>
              <a:t>διαστέλλεται και συστέλλεται </a:t>
            </a:r>
            <a:r>
              <a:rPr lang="el-GR" sz="2800" dirty="0" smtClean="0"/>
              <a:t>διαμετρικά.</a:t>
            </a:r>
          </a:p>
          <a:p>
            <a:r>
              <a:rPr lang="el-GR" sz="2800" dirty="0" smtClean="0"/>
              <a:t>Αυτό </a:t>
            </a:r>
            <a:r>
              <a:rPr lang="el-GR" sz="2800" dirty="0"/>
              <a:t>παράγει δονήσεις στο πιεζοηλεκτρικό στοιχείο και παράγει τον ήχο μιας συγκεκριμένης συχνότητας ή εύρους συχνοτήτων.</a:t>
            </a:r>
          </a:p>
        </p:txBody>
      </p:sp>
    </p:spTree>
    <p:extLst>
      <p:ext uri="{BB962C8B-B14F-4D97-AF65-F5344CB8AC3E}">
        <p14:creationId xmlns:p14="http://schemas.microsoft.com/office/powerpoint/2010/main" val="42411003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Magnetic buzzers</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 y="2038674"/>
            <a:ext cx="5615797" cy="3717984"/>
          </a:xfrm>
          <a:prstGeom prst="rect">
            <a:avLst/>
          </a:prstGeom>
        </p:spPr>
      </p:pic>
      <p:sp>
        <p:nvSpPr>
          <p:cNvPr id="5" name="TextBox 4"/>
          <p:cNvSpPr txBox="1"/>
          <p:nvPr/>
        </p:nvSpPr>
        <p:spPr>
          <a:xfrm>
            <a:off x="5710687" y="1820174"/>
            <a:ext cx="6400800" cy="4154984"/>
          </a:xfrm>
          <a:prstGeom prst="rect">
            <a:avLst/>
          </a:prstGeom>
          <a:noFill/>
        </p:spPr>
        <p:txBody>
          <a:bodyPr wrap="square" rtlCol="0">
            <a:spAutoFit/>
          </a:bodyPr>
          <a:lstStyle/>
          <a:p>
            <a:r>
              <a:rPr lang="el-GR" sz="2400" dirty="0"/>
              <a:t>Σε έναν μαγνητικό βομβητή, υπάρχει ένας σιδηρομαγνητικός δίσκος που συνδέεται με έναν </a:t>
            </a:r>
            <a:r>
              <a:rPr lang="el-GR" sz="2400" dirty="0" smtClean="0"/>
              <a:t>πόλο και μαγνήτες </a:t>
            </a:r>
            <a:r>
              <a:rPr lang="el-GR" sz="2400" dirty="0"/>
              <a:t>γύρω από τον πόλο που διατηρεί το δίσκο σε θέση ηρεμίας. Υπάρχει ένα πηνίο κάτω από τον σιδηρομαγνητικό δίσκο που λειτουργεί ως ηλεκτρομαγνήτης. </a:t>
            </a:r>
            <a:endParaRPr lang="el-GR" sz="2400" dirty="0" smtClean="0"/>
          </a:p>
          <a:p>
            <a:r>
              <a:rPr lang="el-GR" sz="2400" dirty="0" smtClean="0"/>
              <a:t>Όταν </a:t>
            </a:r>
            <a:r>
              <a:rPr lang="el-GR" sz="2400" dirty="0"/>
              <a:t>παρέχεται ρεύμα στο πηνίο, ο δίσκος προσελκύεται στο πηνίο. Όταν δεν υπάρχει ρεύμα στο πηνίο, ο δίσκος επιστρέφει στη θέση ηρεμίας του. Ένα βάρος πάνω από αυτό ελέγχει τις δονήσεις του </a:t>
            </a:r>
            <a:r>
              <a:rPr lang="el-GR" sz="2400" dirty="0" smtClean="0"/>
              <a:t>δίσκου που παράγουν ήχους. </a:t>
            </a:r>
          </a:p>
        </p:txBody>
      </p:sp>
    </p:spTree>
    <p:extLst>
      <p:ext uri="{BB962C8B-B14F-4D97-AF65-F5344CB8AC3E}">
        <p14:creationId xmlns:p14="http://schemas.microsoft.com/office/powerpoint/2010/main" val="16840310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Συνάρτηση</a:t>
            </a:r>
            <a:r>
              <a:rPr lang="en-US" dirty="0" smtClean="0"/>
              <a:t> </a:t>
            </a:r>
            <a:r>
              <a:rPr lang="en-US" b="1" dirty="0" smtClean="0"/>
              <a:t>map()</a:t>
            </a:r>
            <a:endParaRPr lang="el-GR" b="1" dirty="0"/>
          </a:p>
        </p:txBody>
      </p:sp>
      <p:sp>
        <p:nvSpPr>
          <p:cNvPr id="3" name="Θέση περιεχομένου 2"/>
          <p:cNvSpPr>
            <a:spLocks noGrp="1"/>
          </p:cNvSpPr>
          <p:nvPr>
            <p:ph idx="1"/>
          </p:nvPr>
        </p:nvSpPr>
        <p:spPr/>
        <p:txBody>
          <a:bodyPr>
            <a:normAutofit/>
          </a:bodyPr>
          <a:lstStyle/>
          <a:p>
            <a:pPr>
              <a:buFont typeface="Wingdings" panose="05000000000000000000" pitchFamily="2" charset="2"/>
              <a:buChar char="q"/>
            </a:pPr>
            <a:r>
              <a:rPr lang="en-US" sz="2800" b="1" dirty="0"/>
              <a:t>map (value, </a:t>
            </a:r>
            <a:r>
              <a:rPr lang="en-US" sz="2800" b="1" dirty="0" smtClean="0"/>
              <a:t>from_Low_Bound, from_High_Bound, to_Low</a:t>
            </a:r>
            <a:r>
              <a:rPr lang="en-US" sz="2800" b="1" dirty="0"/>
              <a:t>_</a:t>
            </a:r>
            <a:r>
              <a:rPr lang="en-US" sz="2800" b="1" dirty="0" smtClean="0"/>
              <a:t>Bound, to_High</a:t>
            </a:r>
            <a:r>
              <a:rPr lang="en-US" sz="2800" b="1" dirty="0"/>
              <a:t>_</a:t>
            </a:r>
            <a:r>
              <a:rPr lang="en-US" sz="2800" b="1" dirty="0" smtClean="0"/>
              <a:t>Bound)</a:t>
            </a:r>
          </a:p>
          <a:p>
            <a:pPr marL="0" indent="0">
              <a:buNone/>
            </a:pPr>
            <a:r>
              <a:rPr lang="el-GR" sz="2800" dirty="0" smtClean="0"/>
              <a:t>Μετατρέπει ένα εύρο</a:t>
            </a:r>
            <a:r>
              <a:rPr lang="el-GR" sz="2800" dirty="0"/>
              <a:t>ς</a:t>
            </a:r>
            <a:r>
              <a:rPr lang="el-GR" sz="2800" dirty="0" smtClean="0"/>
              <a:t> τιμών σε ένα άλλο.</a:t>
            </a:r>
          </a:p>
          <a:p>
            <a:pPr marL="0" indent="0">
              <a:buNone/>
            </a:pPr>
            <a:endParaRPr lang="el-GR" sz="2800" dirty="0" smtClean="0"/>
          </a:p>
          <a:p>
            <a:pPr marL="0" indent="0">
              <a:buNone/>
            </a:pPr>
            <a:r>
              <a:rPr lang="el-GR" sz="2800" dirty="0" smtClean="0"/>
              <a:t>Πχ.</a:t>
            </a:r>
            <a:r>
              <a:rPr lang="nn-NO" sz="2800" dirty="0"/>
              <a:t> i</a:t>
            </a:r>
            <a:r>
              <a:rPr lang="nn-NO" sz="2800" dirty="0" smtClean="0"/>
              <a:t>nt angle </a:t>
            </a:r>
            <a:r>
              <a:rPr lang="nn-NO" sz="2800" dirty="0"/>
              <a:t>= </a:t>
            </a:r>
            <a:r>
              <a:rPr lang="nn-NO" sz="2800" dirty="0" smtClean="0"/>
              <a:t>map(pot_val</a:t>
            </a:r>
            <a:r>
              <a:rPr lang="nn-NO" sz="2800" dirty="0"/>
              <a:t>, 0, 1023, 0, 179</a:t>
            </a:r>
            <a:r>
              <a:rPr lang="nn-NO" sz="2800" dirty="0" smtClean="0"/>
              <a:t>);</a:t>
            </a:r>
          </a:p>
          <a:p>
            <a:pPr marL="0" indent="0">
              <a:buNone/>
            </a:pPr>
            <a:r>
              <a:rPr lang="nn-NO" sz="2800" dirty="0" smtClean="0"/>
              <a:t>//</a:t>
            </a:r>
            <a:r>
              <a:rPr lang="el-GR" sz="2800" dirty="0" smtClean="0"/>
              <a:t>Από 0-1023 σε 0-179</a:t>
            </a:r>
          </a:p>
        </p:txBody>
      </p:sp>
    </p:spTree>
    <p:extLst>
      <p:ext uri="{BB962C8B-B14F-4D97-AF65-F5344CB8AC3E}">
        <p14:creationId xmlns:p14="http://schemas.microsoft.com/office/powerpoint/2010/main" val="34337348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Συνάρτηση </a:t>
            </a:r>
            <a:r>
              <a:rPr lang="en-US" b="1" dirty="0" smtClean="0"/>
              <a:t>tone()</a:t>
            </a:r>
            <a:endParaRPr lang="el-GR" b="1" dirty="0"/>
          </a:p>
        </p:txBody>
      </p:sp>
      <p:sp>
        <p:nvSpPr>
          <p:cNvPr id="3" name="Θέση περιεχομένου 2"/>
          <p:cNvSpPr>
            <a:spLocks noGrp="1"/>
          </p:cNvSpPr>
          <p:nvPr>
            <p:ph idx="1"/>
          </p:nvPr>
        </p:nvSpPr>
        <p:spPr>
          <a:xfrm>
            <a:off x="1097280" y="1845733"/>
            <a:ext cx="10058400" cy="4373911"/>
          </a:xfrm>
        </p:spPr>
        <p:txBody>
          <a:bodyPr>
            <a:normAutofit/>
          </a:bodyPr>
          <a:lstStyle/>
          <a:p>
            <a:pPr>
              <a:buFont typeface="Wingdings" panose="05000000000000000000" pitchFamily="2" charset="2"/>
              <a:buChar char="q"/>
            </a:pPr>
            <a:r>
              <a:rPr lang="en-US" sz="2800" b="1" dirty="0" smtClean="0"/>
              <a:t>tone(pin, frequency, time) </a:t>
            </a:r>
            <a:r>
              <a:rPr lang="el-GR" sz="2800" b="1" dirty="0" smtClean="0"/>
              <a:t>ή </a:t>
            </a:r>
            <a:r>
              <a:rPr lang="en-US" sz="2800" b="1" dirty="0"/>
              <a:t>tone(pin, frequency)</a:t>
            </a:r>
            <a:endParaRPr lang="en-US" sz="2800" b="1" dirty="0" smtClean="0"/>
          </a:p>
          <a:p>
            <a:pPr marL="0" indent="0">
              <a:buNone/>
            </a:pPr>
            <a:r>
              <a:rPr lang="en-US" sz="2800" dirty="0" smtClean="0"/>
              <a:t>pin-&gt;</a:t>
            </a:r>
            <a:r>
              <a:rPr lang="el-GR" sz="2800" dirty="0" smtClean="0"/>
              <a:t>Το </a:t>
            </a:r>
            <a:r>
              <a:rPr lang="en-US" sz="2800" dirty="0" smtClean="0"/>
              <a:t>pin </a:t>
            </a:r>
            <a:r>
              <a:rPr lang="el-GR" sz="2800" dirty="0" smtClean="0"/>
              <a:t>σύνδεσης.</a:t>
            </a:r>
            <a:endParaRPr lang="en-US" sz="2800" dirty="0" smtClean="0"/>
          </a:p>
          <a:p>
            <a:pPr marL="0" indent="0">
              <a:buNone/>
            </a:pPr>
            <a:r>
              <a:rPr lang="en-US" sz="2800" dirty="0"/>
              <a:t>f</a:t>
            </a:r>
            <a:r>
              <a:rPr lang="en-US" sz="2800" dirty="0" smtClean="0"/>
              <a:t>requency-&gt;</a:t>
            </a:r>
            <a:r>
              <a:rPr lang="el-GR" sz="2800" dirty="0" smtClean="0"/>
              <a:t>Η συχνότητα του ήχου.</a:t>
            </a:r>
            <a:endParaRPr lang="en-US" sz="2800" dirty="0" smtClean="0"/>
          </a:p>
          <a:p>
            <a:pPr marL="0" indent="0">
              <a:buNone/>
            </a:pPr>
            <a:r>
              <a:rPr lang="en-US" sz="2800" dirty="0" smtClean="0"/>
              <a:t>time</a:t>
            </a:r>
            <a:r>
              <a:rPr lang="en-US" sz="2800" dirty="0"/>
              <a:t>-</a:t>
            </a:r>
            <a:r>
              <a:rPr lang="en-US" sz="2800" dirty="0" smtClean="0"/>
              <a:t>&gt;</a:t>
            </a:r>
            <a:r>
              <a:rPr lang="el-GR" sz="2800" dirty="0" smtClean="0"/>
              <a:t>Ο χρόνος που θα διαρκεί ο ήχος(σε </a:t>
            </a:r>
            <a:r>
              <a:rPr lang="en-US" sz="2800" dirty="0" smtClean="0"/>
              <a:t>milliseconds</a:t>
            </a:r>
            <a:r>
              <a:rPr lang="el-GR" sz="2800" dirty="0" smtClean="0"/>
              <a:t>).</a:t>
            </a:r>
            <a:endParaRPr lang="en-US" sz="2800" dirty="0" smtClean="0"/>
          </a:p>
          <a:p>
            <a:pPr marL="0" lvl="0" indent="0">
              <a:buClr>
                <a:srgbClr val="1CADE4"/>
              </a:buClr>
              <a:buNone/>
            </a:pPr>
            <a:r>
              <a:rPr lang="el-GR" sz="2800" dirty="0">
                <a:solidFill>
                  <a:prstClr val="black">
                    <a:lumMod val="75000"/>
                    <a:lumOff val="25000"/>
                  </a:prstClr>
                </a:solidFill>
              </a:rPr>
              <a:t>Πχ.</a:t>
            </a:r>
            <a:endParaRPr lang="en-US" sz="2800" dirty="0">
              <a:solidFill>
                <a:prstClr val="black">
                  <a:lumMod val="75000"/>
                  <a:lumOff val="25000"/>
                </a:prstClr>
              </a:solidFill>
            </a:endParaRPr>
          </a:p>
          <a:p>
            <a:pPr marL="0" lvl="0" indent="0">
              <a:buClr>
                <a:srgbClr val="1CADE4"/>
              </a:buClr>
              <a:buNone/>
            </a:pPr>
            <a:r>
              <a:rPr lang="en-US" sz="2800" dirty="0" smtClean="0">
                <a:solidFill>
                  <a:prstClr val="black">
                    <a:lumMod val="75000"/>
                    <a:lumOff val="25000"/>
                  </a:prstClr>
                </a:solidFill>
              </a:rPr>
              <a:t>tone(</a:t>
            </a:r>
            <a:r>
              <a:rPr lang="el-GR" sz="2800" dirty="0">
                <a:solidFill>
                  <a:prstClr val="black">
                    <a:lumMod val="75000"/>
                    <a:lumOff val="25000"/>
                  </a:prstClr>
                </a:solidFill>
              </a:rPr>
              <a:t>8, </a:t>
            </a:r>
            <a:r>
              <a:rPr lang="en-US" sz="2800" dirty="0">
                <a:solidFill>
                  <a:prstClr val="black">
                    <a:lumMod val="75000"/>
                    <a:lumOff val="25000"/>
                  </a:prstClr>
                </a:solidFill>
              </a:rPr>
              <a:t>mapped_value, </a:t>
            </a:r>
            <a:r>
              <a:rPr lang="en-US" sz="2800" dirty="0" smtClean="0">
                <a:solidFill>
                  <a:prstClr val="black">
                    <a:lumMod val="75000"/>
                    <a:lumOff val="25000"/>
                  </a:prstClr>
                </a:solidFill>
              </a:rPr>
              <a:t>20);</a:t>
            </a:r>
            <a:endParaRPr lang="en-US" sz="2800" dirty="0">
              <a:solidFill>
                <a:prstClr val="black">
                  <a:lumMod val="75000"/>
                  <a:lumOff val="25000"/>
                </a:prstClr>
              </a:solidFill>
            </a:endParaRPr>
          </a:p>
          <a:p>
            <a:pPr marL="0" indent="0">
              <a:buNone/>
            </a:pPr>
            <a:endParaRPr lang="el-GR" sz="2800" dirty="0"/>
          </a:p>
        </p:txBody>
      </p:sp>
    </p:spTree>
    <p:extLst>
      <p:ext uri="{BB962C8B-B14F-4D97-AF65-F5344CB8AC3E}">
        <p14:creationId xmlns:p14="http://schemas.microsoft.com/office/powerpoint/2010/main" val="27435538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Συνάρτηση </a:t>
            </a:r>
            <a:r>
              <a:rPr lang="en-US" b="1" dirty="0"/>
              <a:t>tone()</a:t>
            </a:r>
            <a:endParaRPr lang="el-GR" dirty="0"/>
          </a:p>
        </p:txBody>
      </p:sp>
      <p:sp>
        <p:nvSpPr>
          <p:cNvPr id="3" name="Θέση περιεχομένου 2"/>
          <p:cNvSpPr>
            <a:spLocks noGrp="1"/>
          </p:cNvSpPr>
          <p:nvPr>
            <p:ph idx="1"/>
          </p:nvPr>
        </p:nvSpPr>
        <p:spPr>
          <a:xfrm>
            <a:off x="1097279" y="1845734"/>
            <a:ext cx="10833053" cy="1751481"/>
          </a:xfrm>
        </p:spPr>
        <p:txBody>
          <a:bodyPr>
            <a:noAutofit/>
          </a:bodyPr>
          <a:lstStyle/>
          <a:p>
            <a:pPr marL="0" lvl="0" indent="0">
              <a:buClr>
                <a:srgbClr val="1CADE4"/>
              </a:buClr>
              <a:buNone/>
            </a:pPr>
            <a:r>
              <a:rPr lang="en-US" sz="2800" b="1" dirty="0" smtClean="0">
                <a:solidFill>
                  <a:prstClr val="black">
                    <a:lumMod val="75000"/>
                    <a:lumOff val="25000"/>
                  </a:prstClr>
                </a:solidFill>
              </a:rPr>
              <a:t>50 </a:t>
            </a:r>
            <a:r>
              <a:rPr lang="el-GR" sz="2800" b="1" dirty="0">
                <a:solidFill>
                  <a:prstClr val="black">
                    <a:lumMod val="75000"/>
                    <a:lumOff val="25000"/>
                  </a:prstClr>
                </a:solidFill>
              </a:rPr>
              <a:t>έως 4000-&gt;Το εύρος των συχνοτήτων που παράγει το </a:t>
            </a:r>
            <a:r>
              <a:rPr lang="en-US" sz="2800" b="1" dirty="0">
                <a:solidFill>
                  <a:prstClr val="black">
                    <a:lumMod val="75000"/>
                    <a:lumOff val="25000"/>
                  </a:prstClr>
                </a:solidFill>
              </a:rPr>
              <a:t>Arduino</a:t>
            </a:r>
            <a:r>
              <a:rPr lang="en-US" sz="2800" b="1" dirty="0" smtClean="0">
                <a:solidFill>
                  <a:prstClr val="black">
                    <a:lumMod val="75000"/>
                    <a:lumOff val="25000"/>
                  </a:prstClr>
                </a:solidFill>
              </a:rPr>
              <a:t>.</a:t>
            </a:r>
            <a:endParaRPr lang="en-US" sz="2800" dirty="0" smtClean="0"/>
          </a:p>
          <a:p>
            <a:r>
              <a:rPr lang="el-GR" sz="2800" dirty="0" smtClean="0"/>
              <a:t>Πχ.</a:t>
            </a:r>
          </a:p>
          <a:p>
            <a:r>
              <a:rPr lang="en-US" sz="2800" dirty="0"/>
              <a:t>int </a:t>
            </a:r>
            <a:r>
              <a:rPr lang="en-US" sz="2800" dirty="0" smtClean="0"/>
              <a:t>frequency=map(sensor_value, sensor_Low, sensor_High</a:t>
            </a:r>
            <a:r>
              <a:rPr lang="en-US" sz="2800" dirty="0"/>
              <a:t>, 50, 4000</a:t>
            </a:r>
            <a:r>
              <a:rPr lang="en-US" sz="2800" dirty="0" smtClean="0"/>
              <a:t>);</a:t>
            </a:r>
          </a:p>
          <a:p>
            <a:endParaRPr lang="en-US" sz="2400" dirty="0" smtClean="0"/>
          </a:p>
          <a:p>
            <a:endParaRPr lang="el-GR" sz="2400" dirty="0"/>
          </a:p>
        </p:txBody>
      </p:sp>
    </p:spTree>
    <p:extLst>
      <p:ext uri="{BB962C8B-B14F-4D97-AF65-F5344CB8AC3E}">
        <p14:creationId xmlns:p14="http://schemas.microsoft.com/office/powerpoint/2010/main" val="32824358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17592"/>
            <a:ext cx="10058400" cy="1450757"/>
          </a:xfrm>
        </p:spPr>
        <p:txBody>
          <a:bodyPr/>
          <a:lstStyle/>
          <a:p>
            <a:r>
              <a:rPr lang="el-GR" dirty="0"/>
              <a:t>Συνάρτηση </a:t>
            </a:r>
            <a:r>
              <a:rPr lang="en-US" b="1" dirty="0"/>
              <a:t>tone()</a:t>
            </a:r>
            <a:endParaRPr lang="el-GR" dirty="0"/>
          </a:p>
        </p:txBody>
      </p:sp>
      <p:sp>
        <p:nvSpPr>
          <p:cNvPr id="3" name="Θέση περιεχομένου 2"/>
          <p:cNvSpPr>
            <a:spLocks noGrp="1"/>
          </p:cNvSpPr>
          <p:nvPr>
            <p:ph idx="1"/>
          </p:nvPr>
        </p:nvSpPr>
        <p:spPr>
          <a:xfrm>
            <a:off x="1097280" y="1845734"/>
            <a:ext cx="10841678" cy="3295610"/>
          </a:xfrm>
        </p:spPr>
        <p:txBody>
          <a:bodyPr>
            <a:normAutofit/>
          </a:bodyPr>
          <a:lstStyle/>
          <a:p>
            <a:r>
              <a:rPr lang="el-GR" sz="2800" dirty="0"/>
              <a:t>Η λειτουργία </a:t>
            </a:r>
            <a:r>
              <a:rPr lang="el-GR" sz="2800" dirty="0" smtClean="0"/>
              <a:t>tone() </a:t>
            </a:r>
            <a:r>
              <a:rPr lang="el-GR" sz="2800" dirty="0"/>
              <a:t>λειτουργεί πολύ σαν το PWM στο </a:t>
            </a:r>
            <a:r>
              <a:rPr lang="el-GR" sz="2800" dirty="0" smtClean="0"/>
              <a:t>analogWrite() </a:t>
            </a:r>
            <a:r>
              <a:rPr lang="el-GR" sz="2800" dirty="0"/>
              <a:t>αλλά </a:t>
            </a:r>
            <a:r>
              <a:rPr lang="el-GR" sz="2800" dirty="0" smtClean="0"/>
              <a:t>με μια </a:t>
            </a:r>
            <a:r>
              <a:rPr lang="el-GR" sz="2800" dirty="0"/>
              <a:t>σημαντική διαφορά. </a:t>
            </a:r>
            <a:endParaRPr lang="en-US" sz="2800" dirty="0" smtClean="0"/>
          </a:p>
          <a:p>
            <a:r>
              <a:rPr lang="el-GR" sz="2800" dirty="0" smtClean="0"/>
              <a:t>Στο </a:t>
            </a:r>
            <a:r>
              <a:rPr lang="el-GR" sz="2800" dirty="0"/>
              <a:t>analogWrite () η συχνότητα είναι σταθερή. </a:t>
            </a:r>
            <a:r>
              <a:rPr lang="el-GR" sz="2800" dirty="0" smtClean="0"/>
              <a:t>Αυτό που αλλάζει είναι η αναλογία των </a:t>
            </a:r>
            <a:r>
              <a:rPr lang="el-GR" sz="2800" dirty="0"/>
              <a:t>παλμών κατά τη διάρκεια αυτής της χρονικής περιόδου για μεταβολή του </a:t>
            </a:r>
            <a:r>
              <a:rPr lang="en-US" sz="2800" dirty="0" smtClean="0"/>
              <a:t>duty cycle</a:t>
            </a:r>
            <a:r>
              <a:rPr lang="el-GR" sz="2800" dirty="0" smtClean="0"/>
              <a:t>.</a:t>
            </a:r>
            <a:endParaRPr lang="en-US" sz="2800" dirty="0" smtClean="0"/>
          </a:p>
          <a:p>
            <a:r>
              <a:rPr lang="en-US" sz="2800" dirty="0" smtClean="0"/>
              <a:t>H tone() </a:t>
            </a:r>
            <a:r>
              <a:rPr lang="el-GR" sz="2800" dirty="0" smtClean="0"/>
              <a:t>στέλνει</a:t>
            </a:r>
            <a:r>
              <a:rPr lang="en-US" sz="2800" dirty="0" smtClean="0"/>
              <a:t> </a:t>
            </a:r>
            <a:r>
              <a:rPr lang="el-GR" sz="2800" dirty="0" smtClean="0"/>
              <a:t>παλμούς</a:t>
            </a:r>
            <a:r>
              <a:rPr lang="el-GR" sz="2800" dirty="0"/>
              <a:t>, αλλά αλλάζει τη συχνότητα αυτών</a:t>
            </a:r>
            <a:r>
              <a:rPr lang="el-GR" sz="2800" dirty="0" smtClean="0"/>
              <a:t>.</a:t>
            </a:r>
            <a:r>
              <a:rPr lang="en-US" sz="2800" dirty="0" smtClean="0"/>
              <a:t> </a:t>
            </a:r>
            <a:r>
              <a:rPr lang="el-GR" sz="2800" dirty="0" smtClean="0"/>
              <a:t>Λειτουργεί σε </a:t>
            </a:r>
            <a:r>
              <a:rPr lang="el-GR" sz="2800" dirty="0"/>
              <a:t>50</a:t>
            </a:r>
            <a:r>
              <a:rPr lang="el-GR" sz="2800" dirty="0" smtClean="0"/>
              <a:t>% </a:t>
            </a:r>
            <a:r>
              <a:rPr lang="en-US" sz="2800" dirty="0"/>
              <a:t>duty </a:t>
            </a:r>
            <a:r>
              <a:rPr lang="en-US" sz="2800" dirty="0" smtClean="0"/>
              <a:t>cycle </a:t>
            </a:r>
            <a:r>
              <a:rPr lang="el-GR" sz="2800" dirty="0" smtClean="0"/>
              <a:t>(τον μισό χρόνο </a:t>
            </a:r>
            <a:r>
              <a:rPr lang="en-US" sz="2800" dirty="0" smtClean="0"/>
              <a:t>HIGH </a:t>
            </a:r>
            <a:r>
              <a:rPr lang="el-GR" sz="2800" dirty="0" smtClean="0"/>
              <a:t>και τον άλλο μισό </a:t>
            </a:r>
            <a:r>
              <a:rPr lang="en-US" sz="2800" dirty="0" smtClean="0"/>
              <a:t>LOW</a:t>
            </a:r>
            <a:r>
              <a:rPr lang="el-GR" sz="2800" dirty="0" smtClean="0"/>
              <a:t>)</a:t>
            </a:r>
            <a:r>
              <a:rPr lang="en-US" sz="2800" dirty="0" smtClean="0"/>
              <a:t>.</a:t>
            </a:r>
            <a:endParaRPr lang="el-GR" sz="2800" dirty="0"/>
          </a:p>
        </p:txBody>
      </p:sp>
    </p:spTree>
    <p:extLst>
      <p:ext uri="{BB962C8B-B14F-4D97-AF65-F5344CB8AC3E}">
        <p14:creationId xmlns:p14="http://schemas.microsoft.com/office/powerpoint/2010/main" val="6624581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Συνάρτηση </a:t>
            </a:r>
            <a:r>
              <a:rPr lang="en-US" b="1" dirty="0" smtClean="0"/>
              <a:t>noTone</a:t>
            </a:r>
            <a:r>
              <a:rPr lang="en-US" b="1" dirty="0"/>
              <a:t>()</a:t>
            </a:r>
            <a:endParaRPr lang="el-GR" b="1" dirty="0"/>
          </a:p>
        </p:txBody>
      </p:sp>
      <p:sp>
        <p:nvSpPr>
          <p:cNvPr id="3" name="Θέση περιεχομένου 2"/>
          <p:cNvSpPr>
            <a:spLocks noGrp="1"/>
          </p:cNvSpPr>
          <p:nvPr>
            <p:ph idx="1"/>
          </p:nvPr>
        </p:nvSpPr>
        <p:spPr>
          <a:xfrm>
            <a:off x="1097280" y="1845734"/>
            <a:ext cx="10058400" cy="1363292"/>
          </a:xfrm>
        </p:spPr>
        <p:txBody>
          <a:bodyPr>
            <a:normAutofit/>
          </a:bodyPr>
          <a:lstStyle/>
          <a:p>
            <a:pPr>
              <a:buFont typeface="Wingdings" panose="05000000000000000000" pitchFamily="2" charset="2"/>
              <a:buChar char="q"/>
            </a:pPr>
            <a:r>
              <a:rPr lang="en-US" sz="2800" b="1" dirty="0" smtClean="0"/>
              <a:t>noTone(pin)</a:t>
            </a:r>
          </a:p>
          <a:p>
            <a:pPr marL="0" indent="0">
              <a:buNone/>
            </a:pPr>
            <a:r>
              <a:rPr lang="el-GR" sz="2800" dirty="0" smtClean="0"/>
              <a:t>Σταματάει τον ήχο.</a:t>
            </a:r>
            <a:endParaRPr lang="el-GR" sz="2800" dirty="0"/>
          </a:p>
        </p:txBody>
      </p:sp>
    </p:spTree>
    <p:extLst>
      <p:ext uri="{BB962C8B-B14F-4D97-AF65-F5344CB8AC3E}">
        <p14:creationId xmlns:p14="http://schemas.microsoft.com/office/powerpoint/2010/main" val="41738732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Περιεχόμενα</a:t>
            </a:r>
            <a:endParaRPr lang="el-GR" dirty="0"/>
          </a:p>
        </p:txBody>
      </p:sp>
      <p:sp>
        <p:nvSpPr>
          <p:cNvPr id="3" name="Θέση περιεχομένου 2"/>
          <p:cNvSpPr>
            <a:spLocks noGrp="1"/>
          </p:cNvSpPr>
          <p:nvPr>
            <p:ph idx="1"/>
          </p:nvPr>
        </p:nvSpPr>
        <p:spPr/>
        <p:txBody>
          <a:bodyPr>
            <a:normAutofit/>
          </a:bodyPr>
          <a:lstStyle/>
          <a:p>
            <a:r>
              <a:rPr lang="en-US" sz="3200" dirty="0" smtClean="0"/>
              <a:t>1.Buzzer</a:t>
            </a:r>
          </a:p>
          <a:p>
            <a:r>
              <a:rPr lang="en-US" sz="3200" dirty="0" smtClean="0"/>
              <a:t>2.Temperature sensor</a:t>
            </a:r>
          </a:p>
          <a:p>
            <a:r>
              <a:rPr lang="en-US" sz="3200" dirty="0" smtClean="0"/>
              <a:t>3.Photoresistor</a:t>
            </a:r>
          </a:p>
          <a:p>
            <a:endParaRPr lang="el-GR" sz="2800" dirty="0"/>
          </a:p>
        </p:txBody>
      </p:sp>
    </p:spTree>
    <p:extLst>
      <p:ext uri="{BB962C8B-B14F-4D97-AF65-F5344CB8AC3E}">
        <p14:creationId xmlns:p14="http://schemas.microsoft.com/office/powerpoint/2010/main" val="2639730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Buzzer</a:t>
            </a:r>
            <a:endParaRPr lang="el-GR" dirty="0"/>
          </a:p>
        </p:txBody>
      </p:sp>
      <p:pic>
        <p:nvPicPr>
          <p:cNvPr id="4" name="Εικόνα 3"/>
          <p:cNvPicPr>
            <a:picLocks noChangeAspect="1"/>
          </p:cNvPicPr>
          <p:nvPr/>
        </p:nvPicPr>
        <p:blipFill>
          <a:blip r:embed="rId2"/>
          <a:stretch>
            <a:fillRect/>
          </a:stretch>
        </p:blipFill>
        <p:spPr>
          <a:xfrm>
            <a:off x="6974204" y="1942381"/>
            <a:ext cx="4181475" cy="3352800"/>
          </a:xfrm>
          <a:prstGeom prst="rect">
            <a:avLst/>
          </a:prstGeom>
        </p:spPr>
      </p:pic>
      <p:sp>
        <p:nvSpPr>
          <p:cNvPr id="5" name="TextBox 4"/>
          <p:cNvSpPr txBox="1"/>
          <p:nvPr/>
        </p:nvSpPr>
        <p:spPr>
          <a:xfrm>
            <a:off x="1233577" y="2018581"/>
            <a:ext cx="5740628" cy="523220"/>
          </a:xfrm>
          <a:prstGeom prst="rect">
            <a:avLst/>
          </a:prstGeom>
          <a:noFill/>
        </p:spPr>
        <p:txBody>
          <a:bodyPr wrap="square" rtlCol="0">
            <a:spAutoFit/>
          </a:bodyPr>
          <a:lstStyle/>
          <a:p>
            <a:endParaRPr lang="el-GR" sz="2800" dirty="0"/>
          </a:p>
        </p:txBody>
      </p:sp>
      <p:pic>
        <p:nvPicPr>
          <p:cNvPr id="6" name="Εικόνα 5"/>
          <p:cNvPicPr>
            <a:picLocks noChangeAspect="1"/>
          </p:cNvPicPr>
          <p:nvPr/>
        </p:nvPicPr>
        <p:blipFill>
          <a:blip r:embed="rId3"/>
          <a:stretch>
            <a:fillRect/>
          </a:stretch>
        </p:blipFill>
        <p:spPr>
          <a:xfrm>
            <a:off x="1798967" y="2105564"/>
            <a:ext cx="3445479" cy="3026434"/>
          </a:xfrm>
          <a:prstGeom prst="rect">
            <a:avLst/>
          </a:prstGeom>
        </p:spPr>
      </p:pic>
      <p:sp>
        <p:nvSpPr>
          <p:cNvPr id="7" name="TextBox 6"/>
          <p:cNvSpPr txBox="1"/>
          <p:nvPr/>
        </p:nvSpPr>
        <p:spPr>
          <a:xfrm>
            <a:off x="2163045" y="5295181"/>
            <a:ext cx="2717321" cy="523220"/>
          </a:xfrm>
          <a:prstGeom prst="rect">
            <a:avLst/>
          </a:prstGeom>
          <a:noFill/>
        </p:spPr>
        <p:txBody>
          <a:bodyPr wrap="square" rtlCol="0">
            <a:spAutoFit/>
          </a:bodyPr>
          <a:lstStyle/>
          <a:p>
            <a:pPr algn="ctr"/>
            <a:r>
              <a:rPr lang="en-US" sz="2800" dirty="0" smtClean="0"/>
              <a:t>Passive buzzer</a:t>
            </a:r>
            <a:endParaRPr lang="el-GR" sz="2800" dirty="0"/>
          </a:p>
        </p:txBody>
      </p:sp>
      <p:sp>
        <p:nvSpPr>
          <p:cNvPr id="8" name="TextBox 7"/>
          <p:cNvSpPr txBox="1"/>
          <p:nvPr/>
        </p:nvSpPr>
        <p:spPr>
          <a:xfrm>
            <a:off x="8022567" y="5295181"/>
            <a:ext cx="2467155" cy="800219"/>
          </a:xfrm>
          <a:prstGeom prst="rect">
            <a:avLst/>
          </a:prstGeom>
          <a:noFill/>
        </p:spPr>
        <p:txBody>
          <a:bodyPr wrap="square" rtlCol="0">
            <a:spAutoFit/>
          </a:bodyPr>
          <a:lstStyle/>
          <a:p>
            <a:pPr algn="ctr"/>
            <a:r>
              <a:rPr lang="en-US" sz="2800" dirty="0"/>
              <a:t>Active buzzer</a:t>
            </a:r>
            <a:endParaRPr lang="el-GR" sz="2800" dirty="0"/>
          </a:p>
          <a:p>
            <a:endParaRPr lang="el-GR" dirty="0"/>
          </a:p>
        </p:txBody>
      </p:sp>
    </p:spTree>
    <p:extLst>
      <p:ext uri="{BB962C8B-B14F-4D97-AF65-F5344CB8AC3E}">
        <p14:creationId xmlns:p14="http://schemas.microsoft.com/office/powerpoint/2010/main" val="2522718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3" name="Θέση περιεχομένου 2"/>
          <p:cNvSpPr>
            <a:spLocks noGrp="1"/>
          </p:cNvSpPr>
          <p:nvPr>
            <p:ph idx="1"/>
          </p:nvPr>
        </p:nvSpPr>
        <p:spPr>
          <a:xfrm>
            <a:off x="1097280" y="1845734"/>
            <a:ext cx="10058400" cy="4563692"/>
          </a:xfrm>
        </p:spPr>
        <p:txBody>
          <a:bodyPr>
            <a:normAutofit fontScale="92500" lnSpcReduction="20000"/>
          </a:bodyPr>
          <a:lstStyle/>
          <a:p>
            <a:r>
              <a:rPr lang="en-US" sz="3000" dirty="0" smtClean="0"/>
              <a:t>To buzzer </a:t>
            </a:r>
            <a:r>
              <a:rPr lang="el-GR" sz="3000" dirty="0" smtClean="0"/>
              <a:t>να κάνει για 1</a:t>
            </a:r>
            <a:r>
              <a:rPr lang="en-US" sz="3000" dirty="0" smtClean="0"/>
              <a:t>sec </a:t>
            </a:r>
            <a:r>
              <a:rPr lang="el-GR" sz="3000" dirty="0" smtClean="0"/>
              <a:t>ήχο </a:t>
            </a:r>
            <a:r>
              <a:rPr lang="en-US" sz="3000" dirty="0" smtClean="0"/>
              <a:t>500Hz, </a:t>
            </a:r>
            <a:r>
              <a:rPr lang="el-GR" sz="3000" dirty="0" smtClean="0"/>
              <a:t>1</a:t>
            </a:r>
            <a:r>
              <a:rPr lang="en-US" sz="3000" dirty="0" smtClean="0"/>
              <a:t>kHz,</a:t>
            </a:r>
            <a:r>
              <a:rPr lang="el-GR" sz="3000" dirty="0"/>
              <a:t> </a:t>
            </a:r>
            <a:r>
              <a:rPr lang="en-US" sz="3000" dirty="0" smtClean="0"/>
              <a:t>2kHz, 3kHz, 4kHz </a:t>
            </a:r>
            <a:r>
              <a:rPr lang="el-GR" sz="3000" dirty="0" smtClean="0"/>
              <a:t>και  1</a:t>
            </a:r>
            <a:r>
              <a:rPr lang="en-US" sz="3000" dirty="0" smtClean="0"/>
              <a:t>sec </a:t>
            </a:r>
            <a:r>
              <a:rPr lang="el-GR" sz="3000" dirty="0" smtClean="0"/>
              <a:t>να μην κάνει κάποιον ήχο ανάμεσα σε κάθε συχνότητα.</a:t>
            </a:r>
            <a:r>
              <a:rPr lang="en-US" sz="3000" dirty="0" smtClean="0"/>
              <a:t> </a:t>
            </a:r>
          </a:p>
          <a:p>
            <a:pPr marL="0" indent="0">
              <a:buNone/>
            </a:pPr>
            <a:endParaRPr lang="en-US" sz="3000" dirty="0" smtClean="0"/>
          </a:p>
          <a:p>
            <a:r>
              <a:rPr lang="el-GR" sz="3000" dirty="0" smtClean="0"/>
              <a:t>Υλικά</a:t>
            </a:r>
            <a:r>
              <a:rPr lang="el-GR" sz="3000" dirty="0"/>
              <a:t>:  </a:t>
            </a:r>
          </a:p>
          <a:p>
            <a:pPr>
              <a:buFont typeface="Wingdings" panose="05000000000000000000" pitchFamily="2" charset="2"/>
              <a:buChar char="Ø"/>
            </a:pPr>
            <a:r>
              <a:rPr lang="en-US" sz="3000" dirty="0" smtClean="0"/>
              <a:t>buzzer</a:t>
            </a:r>
            <a:endParaRPr lang="el-GR" sz="3000" dirty="0"/>
          </a:p>
          <a:p>
            <a:pPr>
              <a:buFont typeface="Wingdings" panose="05000000000000000000" pitchFamily="2" charset="2"/>
              <a:buChar char="Ø"/>
            </a:pPr>
            <a:r>
              <a:rPr lang="el-GR" sz="3000" dirty="0"/>
              <a:t>Αντίσταση </a:t>
            </a:r>
            <a:r>
              <a:rPr lang="en-US" sz="3000" dirty="0" smtClean="0"/>
              <a:t>100</a:t>
            </a:r>
            <a:r>
              <a:rPr lang="el-GR" sz="3000" dirty="0" smtClean="0"/>
              <a:t> Ohm</a:t>
            </a:r>
            <a:endParaRPr lang="en-US" sz="3000" dirty="0" smtClean="0"/>
          </a:p>
          <a:p>
            <a:pPr>
              <a:buFont typeface="Wingdings" panose="05000000000000000000" pitchFamily="2" charset="2"/>
              <a:buChar char="Ø"/>
            </a:pPr>
            <a:endParaRPr lang="en-US" sz="3000" dirty="0"/>
          </a:p>
          <a:p>
            <a:pPr marL="0" indent="0">
              <a:buNone/>
            </a:pPr>
            <a:r>
              <a:rPr lang="el-GR" sz="3000" dirty="0" smtClean="0"/>
              <a:t>Παρατηρούμε ότι το </a:t>
            </a:r>
            <a:r>
              <a:rPr lang="en-US" sz="3000" dirty="0" smtClean="0"/>
              <a:t>active buzzer </a:t>
            </a:r>
            <a:r>
              <a:rPr lang="el-GR" sz="3000" dirty="0" smtClean="0"/>
              <a:t>και το </a:t>
            </a:r>
            <a:r>
              <a:rPr lang="en-US" sz="3000" dirty="0" smtClean="0"/>
              <a:t>passive buzzer </a:t>
            </a:r>
            <a:r>
              <a:rPr lang="el-GR" sz="3000" dirty="0" smtClean="0"/>
              <a:t>κάνουν διαφορετικούς ήχους.</a:t>
            </a:r>
            <a:endParaRPr lang="en-US" sz="3000" dirty="0" smtClean="0"/>
          </a:p>
          <a:p>
            <a:pPr marL="0" indent="0">
              <a:buNone/>
            </a:pPr>
            <a:r>
              <a:rPr lang="en-US" sz="3000" dirty="0" smtClean="0"/>
              <a:t>A</a:t>
            </a:r>
            <a:r>
              <a:rPr lang="el-GR" sz="3000" dirty="0" smtClean="0"/>
              <a:t>ν βγάλουμε τα ενδιάμεσα </a:t>
            </a:r>
            <a:r>
              <a:rPr lang="en-US" sz="3000" dirty="0" smtClean="0"/>
              <a:t> delay() </a:t>
            </a:r>
            <a:r>
              <a:rPr lang="el-GR" sz="3000" dirty="0" smtClean="0"/>
              <a:t>οι ήχοι θα είναι συνεχόμενοι.</a:t>
            </a:r>
            <a:endParaRPr lang="el-GR" sz="3000" dirty="0"/>
          </a:p>
          <a:p>
            <a:endParaRPr lang="el-GR" dirty="0"/>
          </a:p>
        </p:txBody>
      </p:sp>
    </p:spTree>
    <p:extLst>
      <p:ext uri="{BB962C8B-B14F-4D97-AF65-F5344CB8AC3E}">
        <p14:creationId xmlns:p14="http://schemas.microsoft.com/office/powerpoint/2010/main" val="11481166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370442" y="1811757"/>
            <a:ext cx="7512075" cy="4472101"/>
          </a:xfrm>
          <a:prstGeom prst="rect">
            <a:avLst/>
          </a:prstGeom>
        </p:spPr>
      </p:pic>
    </p:spTree>
    <p:extLst>
      <p:ext uri="{BB962C8B-B14F-4D97-AF65-F5344CB8AC3E}">
        <p14:creationId xmlns:p14="http://schemas.microsoft.com/office/powerpoint/2010/main" val="24201187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58792" y="286603"/>
            <a:ext cx="10896888" cy="1450757"/>
          </a:xfrm>
        </p:spPr>
        <p:txBody>
          <a:bodyPr/>
          <a:lstStyle/>
          <a:p>
            <a:r>
              <a:rPr lang="en-US" dirty="0"/>
              <a:t>Project 1</a:t>
            </a:r>
            <a:endParaRPr lang="el-GR" dirty="0"/>
          </a:p>
        </p:txBody>
      </p:sp>
      <p:sp>
        <p:nvSpPr>
          <p:cNvPr id="3" name="Θέση περιεχομένου 2"/>
          <p:cNvSpPr>
            <a:spLocks noGrp="1"/>
          </p:cNvSpPr>
          <p:nvPr>
            <p:ph idx="1"/>
          </p:nvPr>
        </p:nvSpPr>
        <p:spPr>
          <a:xfrm>
            <a:off x="258792" y="1845733"/>
            <a:ext cx="11844068" cy="4589573"/>
          </a:xfrm>
        </p:spPr>
        <p:txBody>
          <a:bodyPr numCol="2">
            <a:normAutofit lnSpcReduction="10000"/>
          </a:bodyPr>
          <a:lstStyle/>
          <a:p>
            <a:r>
              <a:rPr lang="en-US" dirty="0">
                <a:solidFill>
                  <a:srgbClr val="804000"/>
                </a:solidFill>
                <a:latin typeface="Courier New" panose="02070309020205020404" pitchFamily="49" charset="0"/>
              </a:rPr>
              <a:t>#define buzzer 8 </a:t>
            </a:r>
            <a:endParaRPr lang="el-GR"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//500Hz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Stop the sound. //delay(1000);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//1KHz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Stop the sound. //delay(1000);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//2KHz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Stop the sound. //delay(1000);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//3KHz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Stop the sound. //delay(1000);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//4KHz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Stop the sound. //delay(1000);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824405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2</a:t>
            </a:r>
            <a:endParaRPr lang="el-GR" dirty="0"/>
          </a:p>
        </p:txBody>
      </p:sp>
      <p:sp>
        <p:nvSpPr>
          <p:cNvPr id="3" name="Θέση περιεχομένου 2"/>
          <p:cNvSpPr>
            <a:spLocks noGrp="1"/>
          </p:cNvSpPr>
          <p:nvPr>
            <p:ph idx="1"/>
          </p:nvPr>
        </p:nvSpPr>
        <p:spPr/>
        <p:txBody>
          <a:bodyPr/>
          <a:lstStyle/>
          <a:p>
            <a:r>
              <a:rPr lang="el-GR" sz="2800" dirty="0" smtClean="0"/>
              <a:t>Όσο είναι πατημένο το κουμπάκι το </a:t>
            </a:r>
            <a:r>
              <a:rPr lang="en-US" sz="2800" dirty="0" smtClean="0"/>
              <a:t> buzzer </a:t>
            </a:r>
            <a:r>
              <a:rPr lang="el-GR" sz="2800" dirty="0" smtClean="0"/>
              <a:t>να παράγει ήχο συχνότητας </a:t>
            </a:r>
            <a:r>
              <a:rPr lang="en-US" sz="2800" dirty="0" smtClean="0"/>
              <a:t>1KHz.</a:t>
            </a:r>
            <a:endParaRPr lang="el-GR" sz="2800" dirty="0" smtClean="0"/>
          </a:p>
          <a:p>
            <a:endParaRPr lang="el-GR" sz="2800" dirty="0"/>
          </a:p>
          <a:p>
            <a:r>
              <a:rPr lang="el-GR" sz="2800" dirty="0" smtClean="0"/>
              <a:t>Υλικά</a:t>
            </a:r>
            <a:r>
              <a:rPr lang="el-GR" sz="2800" dirty="0"/>
              <a:t>:  </a:t>
            </a:r>
          </a:p>
          <a:p>
            <a:pPr>
              <a:buFont typeface="Wingdings" panose="05000000000000000000" pitchFamily="2" charset="2"/>
              <a:buChar char="Ø"/>
            </a:pPr>
            <a:r>
              <a:rPr lang="en-US" sz="2800" dirty="0"/>
              <a:t>buzzer</a:t>
            </a:r>
            <a:endParaRPr lang="el-GR" sz="2800" dirty="0"/>
          </a:p>
          <a:p>
            <a:pPr>
              <a:buFont typeface="Wingdings" panose="05000000000000000000" pitchFamily="2" charset="2"/>
              <a:buChar char="Ø"/>
            </a:pPr>
            <a:r>
              <a:rPr lang="el-GR" sz="2800" dirty="0"/>
              <a:t>Αντίσταση </a:t>
            </a:r>
            <a:r>
              <a:rPr lang="en-US" sz="2800" dirty="0"/>
              <a:t>100</a:t>
            </a:r>
            <a:r>
              <a:rPr lang="el-GR" sz="2800" dirty="0"/>
              <a:t> </a:t>
            </a:r>
            <a:r>
              <a:rPr lang="el-GR" sz="2800" dirty="0" smtClean="0"/>
              <a:t>Ohm</a:t>
            </a:r>
          </a:p>
          <a:p>
            <a:pPr>
              <a:buFont typeface="Wingdings" panose="05000000000000000000" pitchFamily="2" charset="2"/>
              <a:buChar char="Ø"/>
            </a:pPr>
            <a:r>
              <a:rPr lang="en-US" sz="2800" dirty="0" smtClean="0"/>
              <a:t>button</a:t>
            </a:r>
            <a:endParaRPr lang="en-US" sz="2800" dirty="0"/>
          </a:p>
          <a:p>
            <a:endParaRPr lang="el-GR" dirty="0"/>
          </a:p>
        </p:txBody>
      </p:sp>
    </p:spTree>
    <p:extLst>
      <p:ext uri="{BB962C8B-B14F-4D97-AF65-F5344CB8AC3E}">
        <p14:creationId xmlns:p14="http://schemas.microsoft.com/office/powerpoint/2010/main" val="153287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2</a:t>
            </a:r>
          </a:p>
        </p:txBody>
      </p:sp>
      <p:pic>
        <p:nvPicPr>
          <p:cNvPr id="4" name="Θέση περιεχομένου 3"/>
          <p:cNvPicPr>
            <a:picLocks noGrp="1" noChangeAspect="1"/>
          </p:cNvPicPr>
          <p:nvPr>
            <p:ph idx="1"/>
          </p:nvPr>
        </p:nvPicPr>
        <p:blipFill>
          <a:blip r:embed="rId2"/>
          <a:stretch>
            <a:fillRect/>
          </a:stretch>
        </p:blipFill>
        <p:spPr>
          <a:xfrm>
            <a:off x="1463915" y="1958407"/>
            <a:ext cx="9325130" cy="4278492"/>
          </a:xfrm>
          <a:prstGeom prst="rect">
            <a:avLst/>
          </a:prstGeom>
        </p:spPr>
      </p:pic>
    </p:spTree>
    <p:extLst>
      <p:ext uri="{BB962C8B-B14F-4D97-AF65-F5344CB8AC3E}">
        <p14:creationId xmlns:p14="http://schemas.microsoft.com/office/powerpoint/2010/main" val="1327493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2</a:t>
            </a:r>
          </a:p>
        </p:txBody>
      </p:sp>
      <p:sp>
        <p:nvSpPr>
          <p:cNvPr id="3" name="Θέση περιεχομένου 2"/>
          <p:cNvSpPr>
            <a:spLocks noGrp="1"/>
          </p:cNvSpPr>
          <p:nvPr>
            <p:ph idx="1"/>
          </p:nvPr>
        </p:nvSpPr>
        <p:spPr>
          <a:xfrm>
            <a:off x="1097280" y="1845733"/>
            <a:ext cx="10953822" cy="4460175"/>
          </a:xfrm>
        </p:spPr>
        <p:txBody>
          <a:bodyPr>
            <a:normAutofit fontScale="85000" lnSpcReduction="20000"/>
          </a:bodyPr>
          <a:lstStyle/>
          <a:p>
            <a:r>
              <a:rPr lang="en-US" dirty="0">
                <a:solidFill>
                  <a:srgbClr val="804000"/>
                </a:solidFill>
                <a:latin typeface="Courier New" panose="02070309020205020404" pitchFamily="49" charset="0"/>
              </a:rPr>
              <a:t>#define button 9 </a:t>
            </a:r>
            <a:endParaRPr lang="el-GR" dirty="0" smtClean="0">
              <a:solidFill>
                <a:srgbClr val="804000"/>
              </a:solidFill>
              <a:latin typeface="Courier New" panose="02070309020205020404" pitchFamily="49" charset="0"/>
            </a:endParaRPr>
          </a:p>
          <a:p>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buzzer 8 </a:t>
            </a:r>
            <a:endParaRPr lang="el-GR"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bool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//HIGH. </a:t>
            </a:r>
            <a:endParaRPr lang="el-GR"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button_state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button</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READ THE BUTTONS'S VALUE.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HIGH</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NOT PRESSED.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Stop the sound.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b="1" dirty="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PRESSED.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1KHz sound. </a:t>
            </a:r>
            <a:endParaRPr lang="el-GR" dirty="0" smtClean="0">
              <a:solidFill>
                <a:srgbClr val="008000"/>
              </a:solidFill>
              <a:latin typeface="Courier New" panose="02070309020205020404" pitchFamily="49" charset="0"/>
            </a:endParaRPr>
          </a:p>
          <a:p>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497625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3</a:t>
            </a:r>
            <a:endParaRPr lang="el-GR" dirty="0"/>
          </a:p>
        </p:txBody>
      </p:sp>
      <p:sp>
        <p:nvSpPr>
          <p:cNvPr id="3" name="Θέση περιεχομένου 2"/>
          <p:cNvSpPr>
            <a:spLocks noGrp="1"/>
          </p:cNvSpPr>
          <p:nvPr>
            <p:ph idx="1"/>
          </p:nvPr>
        </p:nvSpPr>
        <p:spPr>
          <a:xfrm>
            <a:off x="1097280" y="1845733"/>
            <a:ext cx="10660524" cy="4796607"/>
          </a:xfrm>
        </p:spPr>
        <p:txBody>
          <a:bodyPr>
            <a:normAutofit fontScale="92500" lnSpcReduction="20000"/>
          </a:bodyPr>
          <a:lstStyle/>
          <a:p>
            <a:r>
              <a:rPr lang="el-GR" sz="2800" dirty="0" smtClean="0"/>
              <a:t>Το </a:t>
            </a:r>
            <a:r>
              <a:rPr lang="en-US" sz="2800" dirty="0" smtClean="0"/>
              <a:t>buzzer </a:t>
            </a:r>
            <a:r>
              <a:rPr lang="el-GR" sz="2800" dirty="0" smtClean="0"/>
              <a:t>να κάνει ήχους ανάλογα με την τιμή που δέχεται σαν είσοδο από το ποτενσιόμετρο.</a:t>
            </a:r>
            <a:endParaRPr lang="en-US" sz="2800" dirty="0" smtClean="0"/>
          </a:p>
          <a:p>
            <a:r>
              <a:rPr lang="el-GR" sz="2800" dirty="0" smtClean="0"/>
              <a:t>Με το ποτενσιόμετρο στην ουσία θέλουμε να αλλάζουμε τη συχνότητα του ήχου που παράγει το </a:t>
            </a:r>
            <a:r>
              <a:rPr lang="en-US" sz="2800" dirty="0" smtClean="0"/>
              <a:t>buzzer.</a:t>
            </a:r>
          </a:p>
          <a:p>
            <a:r>
              <a:rPr lang="en-US" sz="2800" dirty="0" smtClean="0"/>
              <a:t>(</a:t>
            </a:r>
            <a:r>
              <a:rPr lang="el-GR" sz="2800" dirty="0" smtClean="0"/>
              <a:t>Μπορούμε επίσης να τυπώνουμε στο </a:t>
            </a:r>
            <a:r>
              <a:rPr lang="el-GR" sz="2800" dirty="0"/>
              <a:t>Serial </a:t>
            </a:r>
            <a:r>
              <a:rPr lang="el-GR" sz="2800" dirty="0" err="1"/>
              <a:t>Monitor</a:t>
            </a:r>
            <a:r>
              <a:rPr lang="el-GR" sz="2800" dirty="0"/>
              <a:t> </a:t>
            </a:r>
            <a:r>
              <a:rPr lang="el-GR" sz="2800" dirty="0" smtClean="0"/>
              <a:t>την συχνότητα του ήχου κάθε φορά.</a:t>
            </a:r>
            <a:r>
              <a:rPr lang="en-US" sz="2800" dirty="0" smtClean="0"/>
              <a:t>)</a:t>
            </a:r>
            <a:endParaRPr lang="el-GR" sz="2800" dirty="0"/>
          </a:p>
          <a:p>
            <a:endParaRPr lang="el-GR" sz="2800" dirty="0"/>
          </a:p>
          <a:p>
            <a:r>
              <a:rPr lang="el-GR" sz="2800" dirty="0" smtClean="0"/>
              <a:t>Υλικά</a:t>
            </a:r>
            <a:r>
              <a:rPr lang="el-GR" sz="2800" dirty="0"/>
              <a:t>:  </a:t>
            </a:r>
          </a:p>
          <a:p>
            <a:pPr>
              <a:buFont typeface="Wingdings" panose="05000000000000000000" pitchFamily="2" charset="2"/>
              <a:buChar char="Ø"/>
            </a:pPr>
            <a:r>
              <a:rPr lang="en-US" sz="2800" dirty="0"/>
              <a:t>buzzer</a:t>
            </a:r>
            <a:endParaRPr lang="el-GR" sz="2800" dirty="0"/>
          </a:p>
          <a:p>
            <a:pPr>
              <a:buFont typeface="Wingdings" panose="05000000000000000000" pitchFamily="2" charset="2"/>
              <a:buChar char="Ø"/>
            </a:pPr>
            <a:r>
              <a:rPr lang="el-GR" sz="2800" dirty="0"/>
              <a:t>Αντίσταση </a:t>
            </a:r>
            <a:r>
              <a:rPr lang="en-US" sz="2800" dirty="0"/>
              <a:t>100</a:t>
            </a:r>
            <a:r>
              <a:rPr lang="el-GR" sz="2800" dirty="0"/>
              <a:t> Ohm</a:t>
            </a:r>
          </a:p>
          <a:p>
            <a:pPr>
              <a:buFont typeface="Wingdings" panose="05000000000000000000" pitchFamily="2" charset="2"/>
              <a:buChar char="Ø"/>
            </a:pPr>
            <a:r>
              <a:rPr lang="el-GR" sz="2800" dirty="0" smtClean="0"/>
              <a:t>Ποτενσιόμετρο</a:t>
            </a:r>
            <a:endParaRPr lang="en-US" sz="2800" dirty="0"/>
          </a:p>
          <a:p>
            <a:endParaRPr lang="el-GR" dirty="0"/>
          </a:p>
        </p:txBody>
      </p:sp>
    </p:spTree>
    <p:extLst>
      <p:ext uri="{BB962C8B-B14F-4D97-AF65-F5344CB8AC3E}">
        <p14:creationId xmlns:p14="http://schemas.microsoft.com/office/powerpoint/2010/main" val="3895688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3</a:t>
            </a:r>
          </a:p>
        </p:txBody>
      </p:sp>
      <p:pic>
        <p:nvPicPr>
          <p:cNvPr id="6" name="Θέση περιεχομένου 5"/>
          <p:cNvPicPr>
            <a:picLocks noGrp="1" noChangeAspect="1"/>
          </p:cNvPicPr>
          <p:nvPr>
            <p:ph idx="1"/>
          </p:nvPr>
        </p:nvPicPr>
        <p:blipFill>
          <a:blip r:embed="rId2"/>
          <a:stretch>
            <a:fillRect/>
          </a:stretch>
        </p:blipFill>
        <p:spPr>
          <a:xfrm>
            <a:off x="1313349" y="1984286"/>
            <a:ext cx="9626261" cy="4318470"/>
          </a:xfrm>
          <a:prstGeom prst="rect">
            <a:avLst/>
          </a:prstGeom>
        </p:spPr>
      </p:pic>
    </p:spTree>
    <p:extLst>
      <p:ext uri="{BB962C8B-B14F-4D97-AF65-F5344CB8AC3E}">
        <p14:creationId xmlns:p14="http://schemas.microsoft.com/office/powerpoint/2010/main" val="3632114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3</a:t>
            </a:r>
          </a:p>
        </p:txBody>
      </p:sp>
      <p:sp>
        <p:nvSpPr>
          <p:cNvPr id="3" name="Θέση περιεχομένου 2"/>
          <p:cNvSpPr>
            <a:spLocks noGrp="1"/>
          </p:cNvSpPr>
          <p:nvPr>
            <p:ph idx="1"/>
          </p:nvPr>
        </p:nvSpPr>
        <p:spPr>
          <a:xfrm>
            <a:off x="1097280" y="1845733"/>
            <a:ext cx="11022832" cy="4718969"/>
          </a:xfrm>
        </p:spPr>
        <p:txBody>
          <a:bodyPr numCol="2">
            <a:normAutofit/>
          </a:bodyPr>
          <a:lstStyle/>
          <a:p>
            <a:r>
              <a:rPr lang="el-GR" sz="3000" dirty="0" smtClean="0"/>
              <a:t>Ανάλογα με τα </a:t>
            </a:r>
            <a:r>
              <a:rPr lang="en-US" sz="3000" dirty="0" smtClean="0"/>
              <a:t> delay() </a:t>
            </a:r>
            <a:r>
              <a:rPr lang="el-GR" sz="3000" dirty="0" smtClean="0"/>
              <a:t>που χρησιμοποιούμε μπορούμε να κάνουμε το </a:t>
            </a:r>
            <a:r>
              <a:rPr lang="en-US" sz="3000" dirty="0" smtClean="0"/>
              <a:t>buzzer </a:t>
            </a:r>
            <a:r>
              <a:rPr lang="el-GR" sz="3000" dirty="0" smtClean="0"/>
              <a:t>να παίζει διαφορετικές μελωδίες.</a:t>
            </a:r>
            <a:endParaRPr lang="el-GR" sz="3000" dirty="0"/>
          </a:p>
          <a:p>
            <a:pPr>
              <a:buFont typeface="Wingdings" panose="05000000000000000000" pitchFamily="2" charset="2"/>
              <a:buChar char="§"/>
            </a:pPr>
            <a:r>
              <a:rPr lang="en-US" sz="3000" dirty="0" smtClean="0"/>
              <a:t>tone(buzzer</a:t>
            </a:r>
            <a:r>
              <a:rPr lang="en-US" sz="3000" dirty="0"/>
              <a:t>, value);</a:t>
            </a:r>
          </a:p>
          <a:p>
            <a:pPr marL="0" indent="0">
              <a:buNone/>
            </a:pPr>
            <a:r>
              <a:rPr lang="en-US" sz="3000" dirty="0" smtClean="0"/>
              <a:t>delay(1000);</a:t>
            </a:r>
            <a:r>
              <a:rPr lang="el-GR" sz="3000" dirty="0" smtClean="0"/>
              <a:t>//Συνεχόμενη μελωδία.</a:t>
            </a:r>
          </a:p>
          <a:p>
            <a:pPr>
              <a:buFont typeface="Wingdings" panose="05000000000000000000" pitchFamily="2" charset="2"/>
              <a:buChar char="§"/>
            </a:pPr>
            <a:r>
              <a:rPr lang="en-US" sz="3000" dirty="0" smtClean="0"/>
              <a:t>tone(buzzer</a:t>
            </a:r>
            <a:r>
              <a:rPr lang="en-US" sz="3000" dirty="0"/>
              <a:t>, value,1000);</a:t>
            </a:r>
          </a:p>
          <a:p>
            <a:pPr marL="0" indent="0">
              <a:buNone/>
            </a:pPr>
            <a:r>
              <a:rPr lang="en-US" sz="3000" dirty="0"/>
              <a:t>  delay(1000</a:t>
            </a:r>
            <a:r>
              <a:rPr lang="en-US" sz="3000" dirty="0" smtClean="0"/>
              <a:t>);</a:t>
            </a:r>
            <a:endParaRPr lang="el-GR" sz="3000" dirty="0" smtClean="0"/>
          </a:p>
          <a:p>
            <a:pPr>
              <a:buFont typeface="Wingdings" panose="05000000000000000000" pitchFamily="2" charset="2"/>
              <a:buChar char="§"/>
            </a:pPr>
            <a:r>
              <a:rPr lang="en-US" sz="3000" dirty="0"/>
              <a:t>tone(buzzer, value</a:t>
            </a:r>
            <a:r>
              <a:rPr lang="en-US" sz="3000" dirty="0" smtClean="0"/>
              <a:t>,</a:t>
            </a:r>
            <a:r>
              <a:rPr lang="el-GR" sz="3000" dirty="0" smtClean="0"/>
              <a:t> </a:t>
            </a:r>
            <a:r>
              <a:rPr lang="en-US" sz="3000" dirty="0" smtClean="0"/>
              <a:t>20</a:t>
            </a:r>
            <a:r>
              <a:rPr lang="en-US" sz="3000" dirty="0"/>
              <a:t>);</a:t>
            </a:r>
          </a:p>
          <a:p>
            <a:pPr marL="0" indent="0">
              <a:buNone/>
            </a:pPr>
            <a:r>
              <a:rPr lang="en-US" sz="3000" dirty="0" smtClean="0"/>
              <a:t>delay(1000);</a:t>
            </a:r>
            <a:r>
              <a:rPr lang="el-GR" sz="3000" dirty="0" smtClean="0"/>
              <a:t>//Αργό μπιπ μπιπ.</a:t>
            </a:r>
          </a:p>
          <a:p>
            <a:pPr>
              <a:buFont typeface="Wingdings" panose="05000000000000000000" pitchFamily="2" charset="2"/>
              <a:buChar char="§"/>
            </a:pPr>
            <a:r>
              <a:rPr lang="en-US" sz="3000" dirty="0" smtClean="0"/>
              <a:t>tone(buzzer</a:t>
            </a:r>
            <a:r>
              <a:rPr lang="en-US" sz="3000" dirty="0"/>
              <a:t>, value, 20);</a:t>
            </a:r>
          </a:p>
          <a:p>
            <a:pPr marL="0" indent="0">
              <a:buNone/>
            </a:pPr>
            <a:r>
              <a:rPr lang="en-US" sz="3000" dirty="0" smtClean="0"/>
              <a:t>delay(500);</a:t>
            </a:r>
            <a:r>
              <a:rPr lang="el-GR" sz="3000" dirty="0" smtClean="0"/>
              <a:t>//Γρήγορο μπιπ </a:t>
            </a:r>
            <a:r>
              <a:rPr lang="el-GR" sz="3000" dirty="0"/>
              <a:t>μπιπ.</a:t>
            </a:r>
          </a:p>
          <a:p>
            <a:pPr marL="0" indent="0">
              <a:buNone/>
            </a:pPr>
            <a:endParaRPr lang="el-GR" sz="2800" dirty="0"/>
          </a:p>
        </p:txBody>
      </p:sp>
    </p:spTree>
    <p:extLst>
      <p:ext uri="{BB962C8B-B14F-4D97-AF65-F5344CB8AC3E}">
        <p14:creationId xmlns:p14="http://schemas.microsoft.com/office/powerpoint/2010/main" val="31001511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Sensors(</a:t>
            </a:r>
            <a:r>
              <a:rPr lang="el-GR" dirty="0" smtClean="0"/>
              <a:t>Αισθητήρες</a:t>
            </a:r>
            <a:r>
              <a:rPr lang="en-US" dirty="0" smtClean="0"/>
              <a:t>)</a:t>
            </a:r>
            <a:endParaRPr lang="el-GR" dirty="0"/>
          </a:p>
        </p:txBody>
      </p:sp>
      <p:sp>
        <p:nvSpPr>
          <p:cNvPr id="3" name="Θέση περιεχομένου 2"/>
          <p:cNvSpPr>
            <a:spLocks noGrp="1"/>
          </p:cNvSpPr>
          <p:nvPr>
            <p:ph idx="1"/>
          </p:nvPr>
        </p:nvSpPr>
        <p:spPr>
          <a:xfrm>
            <a:off x="1097280" y="1880558"/>
            <a:ext cx="10058400" cy="1699404"/>
          </a:xfrm>
        </p:spPr>
        <p:txBody>
          <a:bodyPr>
            <a:normAutofit/>
          </a:bodyPr>
          <a:lstStyle/>
          <a:p>
            <a:r>
              <a:rPr lang="el-GR" sz="2800" dirty="0" smtClean="0"/>
              <a:t>ο </a:t>
            </a:r>
            <a:r>
              <a:rPr lang="el-GR" sz="2800" dirty="0"/>
              <a:t>αισθητήρας είναι μία συσκευή, η οποία λαμβάνει ερεθίσματα από το περιβάλλον, παρακολουθεί τη μεταβολή ενός φυσικού μεγέθους και την μετατρέπει σε ηλεκτρικό </a:t>
            </a:r>
            <a:r>
              <a:rPr lang="el-GR" sz="2800" dirty="0" smtClean="0"/>
              <a:t>σήμα.</a:t>
            </a:r>
            <a:endParaRPr lang="el-GR" sz="2800" dirty="0"/>
          </a:p>
        </p:txBody>
      </p:sp>
      <p:pic>
        <p:nvPicPr>
          <p:cNvPr id="4" name="Εικόνα 3"/>
          <p:cNvPicPr>
            <a:picLocks noChangeAspect="1"/>
          </p:cNvPicPr>
          <p:nvPr/>
        </p:nvPicPr>
        <p:blipFill>
          <a:blip r:embed="rId2"/>
          <a:stretch>
            <a:fillRect/>
          </a:stretch>
        </p:blipFill>
        <p:spPr>
          <a:xfrm>
            <a:off x="963930" y="3998888"/>
            <a:ext cx="10325100" cy="1485900"/>
          </a:xfrm>
          <a:prstGeom prst="rect">
            <a:avLst/>
          </a:prstGeom>
        </p:spPr>
      </p:pic>
    </p:spTree>
    <p:extLst>
      <p:ext uri="{BB962C8B-B14F-4D97-AF65-F5344CB8AC3E}">
        <p14:creationId xmlns:p14="http://schemas.microsoft.com/office/powerpoint/2010/main" val="6816322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058400" cy="1450757"/>
          </a:xfrm>
        </p:spPr>
        <p:txBody>
          <a:bodyPr/>
          <a:lstStyle/>
          <a:p>
            <a:r>
              <a:rPr lang="en-US" dirty="0"/>
              <a:t>Project </a:t>
            </a:r>
            <a:r>
              <a:rPr lang="el-GR" dirty="0" smtClean="0"/>
              <a:t>3</a:t>
            </a:r>
            <a:endParaRPr lang="el-GR" dirty="0"/>
          </a:p>
        </p:txBody>
      </p:sp>
      <p:sp>
        <p:nvSpPr>
          <p:cNvPr id="3" name="Θέση περιεχομένου 2"/>
          <p:cNvSpPr>
            <a:spLocks noGrp="1"/>
          </p:cNvSpPr>
          <p:nvPr>
            <p:ph idx="1"/>
          </p:nvPr>
        </p:nvSpPr>
        <p:spPr>
          <a:xfrm>
            <a:off x="1097280" y="1737360"/>
            <a:ext cx="10962448" cy="4882870"/>
          </a:xfrm>
        </p:spPr>
        <p:txBody>
          <a:bodyPr>
            <a:normAutofit fontScale="85000" lnSpcReduction="20000"/>
          </a:bodyPr>
          <a:lstStyle/>
          <a:p>
            <a:r>
              <a:rPr lang="en-US" dirty="0">
                <a:solidFill>
                  <a:srgbClr val="804000"/>
                </a:solidFill>
                <a:latin typeface="Courier New" panose="02070309020205020404" pitchFamily="49" charset="0"/>
              </a:rPr>
              <a:t>#define buzzer 9 </a:t>
            </a:r>
            <a:endParaRPr lang="el-GR" dirty="0" smtClean="0">
              <a:solidFill>
                <a:srgbClr val="804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Serial.begin</a:t>
            </a:r>
            <a:r>
              <a:rPr lang="en-US" dirty="0">
                <a:solidFill>
                  <a:srgbClr val="008000"/>
                </a:solidFill>
                <a:latin typeface="Courier New" panose="02070309020205020404" pitchFamily="49" charset="0"/>
              </a:rPr>
              <a:t>(9600);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pot_value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READ THE POTENTIOMETER VALUE.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map</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pot_value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1023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(value);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tone(buzzer, value); </a:t>
            </a:r>
            <a:endParaRPr lang="el-GR" dirty="0" smtClean="0">
              <a:solidFill>
                <a:srgbClr val="008000"/>
              </a:solidFill>
              <a:latin typeface="Courier New" panose="02070309020205020404" pitchFamily="49" charset="0"/>
            </a:endParaRP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delay(1000);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6970911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Temperature sensor(</a:t>
            </a:r>
            <a:r>
              <a:rPr lang="el-GR" dirty="0" smtClean="0"/>
              <a:t>Αισθητήρας θερμοκρασίας</a:t>
            </a:r>
            <a:r>
              <a:rPr lang="en-US" dirty="0" smtClean="0"/>
              <a:t>)</a:t>
            </a:r>
            <a:endParaRPr lang="el-GR" dirty="0"/>
          </a:p>
        </p:txBody>
      </p:sp>
      <p:sp>
        <p:nvSpPr>
          <p:cNvPr id="3" name="Θέση περιεχομένου 2"/>
          <p:cNvSpPr>
            <a:spLocks noGrp="1"/>
          </p:cNvSpPr>
          <p:nvPr>
            <p:ph idx="1"/>
          </p:nvPr>
        </p:nvSpPr>
        <p:spPr>
          <a:xfrm>
            <a:off x="1097280" y="1845734"/>
            <a:ext cx="5501928" cy="3985723"/>
          </a:xfrm>
        </p:spPr>
        <p:txBody>
          <a:bodyPr>
            <a:normAutofit fontScale="92500"/>
          </a:bodyPr>
          <a:lstStyle/>
          <a:p>
            <a:r>
              <a:rPr lang="el-GR" sz="2800" dirty="0" smtClean="0"/>
              <a:t>Ένας αισθητήρας θερμοκρασίας </a:t>
            </a:r>
            <a:r>
              <a:rPr lang="el-GR" sz="2800" dirty="0"/>
              <a:t>είναι μια ηλεκτρονική συσκευή που μετρά τη θερμοκρασία του περιβάλλοντος και μετατρέπει τα δεδομένα εισόδου σε ηλεκτρονικά δεδομένα για </a:t>
            </a:r>
            <a:r>
              <a:rPr lang="el-GR" sz="2800" dirty="0" smtClean="0"/>
              <a:t>καταγραφή ή παρακολούθηση της θερμοκρασίας.</a:t>
            </a:r>
          </a:p>
          <a:p>
            <a:r>
              <a:rPr lang="el-GR" sz="2800" dirty="0" smtClean="0"/>
              <a:t>Ο αισθητήρας </a:t>
            </a:r>
            <a:r>
              <a:rPr lang="en-US" sz="2800" dirty="0" smtClean="0"/>
              <a:t>LM35 </a:t>
            </a:r>
            <a:r>
              <a:rPr lang="el-GR" sz="2800" dirty="0" smtClean="0"/>
              <a:t>ανήκει στην κατηγορία των αισθητήρων θερμοκρασίας που κατασκευάζονται από ημιαγωγούς(</a:t>
            </a:r>
            <a:r>
              <a:rPr lang="en-US" sz="2800" smtClean="0"/>
              <a:t>semiconductors</a:t>
            </a:r>
            <a:r>
              <a:rPr lang="el-GR" sz="2800" smtClean="0"/>
              <a:t>).</a:t>
            </a:r>
            <a:endParaRPr lang="el-GR" sz="2800" dirty="0" smtClean="0"/>
          </a:p>
          <a:p>
            <a:endParaRPr lang="el-GR" sz="2800" dirty="0"/>
          </a:p>
          <a:p>
            <a:endParaRPr lang="el-GR" sz="2800" dirty="0"/>
          </a:p>
        </p:txBody>
      </p:sp>
      <p:pic>
        <p:nvPicPr>
          <p:cNvPr id="4" name="Εικόνα 3"/>
          <p:cNvPicPr>
            <a:picLocks noChangeAspect="1"/>
          </p:cNvPicPr>
          <p:nvPr/>
        </p:nvPicPr>
        <p:blipFill>
          <a:blip r:embed="rId2"/>
          <a:stretch>
            <a:fillRect/>
          </a:stretch>
        </p:blipFill>
        <p:spPr>
          <a:xfrm>
            <a:off x="6469812" y="1845734"/>
            <a:ext cx="4210050" cy="4267200"/>
          </a:xfrm>
          <a:prstGeom prst="rect">
            <a:avLst/>
          </a:prstGeom>
        </p:spPr>
      </p:pic>
    </p:spTree>
    <p:extLst>
      <p:ext uri="{BB962C8B-B14F-4D97-AF65-F5344CB8AC3E}">
        <p14:creationId xmlns:p14="http://schemas.microsoft.com/office/powerpoint/2010/main" val="20110531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Temperature sensor</a:t>
            </a:r>
            <a:endParaRPr lang="el-GR" dirty="0"/>
          </a:p>
        </p:txBody>
      </p:sp>
      <p:sp>
        <p:nvSpPr>
          <p:cNvPr id="3" name="Θέση περιεχομένου 2"/>
          <p:cNvSpPr>
            <a:spLocks noGrp="1"/>
          </p:cNvSpPr>
          <p:nvPr>
            <p:ph idx="1"/>
          </p:nvPr>
        </p:nvSpPr>
        <p:spPr>
          <a:xfrm>
            <a:off x="1097280" y="5650301"/>
            <a:ext cx="10058400" cy="537969"/>
          </a:xfrm>
        </p:spPr>
        <p:txBody>
          <a:bodyPr>
            <a:normAutofit fontScale="92500"/>
          </a:bodyPr>
          <a:lstStyle/>
          <a:p>
            <a:r>
              <a:rPr lang="el-GR" sz="2800" dirty="0" smtClean="0"/>
              <a:t>Η </a:t>
            </a:r>
            <a:r>
              <a:rPr lang="el-GR" sz="2800" dirty="0"/>
              <a:t>τάση </a:t>
            </a:r>
            <a:r>
              <a:rPr lang="el-GR" sz="2800" dirty="0" smtClean="0"/>
              <a:t>εξόδου στο </a:t>
            </a:r>
            <a:r>
              <a:rPr lang="el-GR" sz="2800" dirty="0"/>
              <a:t>κεντρικό </a:t>
            </a:r>
            <a:r>
              <a:rPr lang="en-US" sz="2800" dirty="0" smtClean="0"/>
              <a:t>pin</a:t>
            </a:r>
            <a:r>
              <a:rPr lang="el-GR" sz="2800" dirty="0" smtClean="0"/>
              <a:t> αλλάζει ανάλογα με τη θερμοκρασία.</a:t>
            </a:r>
            <a:endParaRPr lang="el-GR" sz="2800" dirty="0"/>
          </a:p>
        </p:txBody>
      </p:sp>
      <p:pic>
        <p:nvPicPr>
          <p:cNvPr id="4" name="Εικόνα 3"/>
          <p:cNvPicPr>
            <a:picLocks noChangeAspect="1"/>
          </p:cNvPicPr>
          <p:nvPr/>
        </p:nvPicPr>
        <p:blipFill>
          <a:blip r:embed="rId3"/>
          <a:stretch>
            <a:fillRect/>
          </a:stretch>
        </p:blipFill>
        <p:spPr>
          <a:xfrm>
            <a:off x="3649935" y="1840232"/>
            <a:ext cx="4953090" cy="3810069"/>
          </a:xfrm>
          <a:prstGeom prst="rect">
            <a:avLst/>
          </a:prstGeom>
        </p:spPr>
      </p:pic>
      <p:sp>
        <p:nvSpPr>
          <p:cNvPr id="5" name="TextBox 4"/>
          <p:cNvSpPr txBox="1"/>
          <p:nvPr/>
        </p:nvSpPr>
        <p:spPr>
          <a:xfrm>
            <a:off x="8603025" y="3052769"/>
            <a:ext cx="2682816" cy="1384995"/>
          </a:xfrm>
          <a:prstGeom prst="rect">
            <a:avLst/>
          </a:prstGeom>
          <a:noFill/>
        </p:spPr>
        <p:txBody>
          <a:bodyPr wrap="square" rtlCol="0">
            <a:spAutoFit/>
          </a:bodyPr>
          <a:lstStyle/>
          <a:p>
            <a:r>
              <a:rPr lang="en-US" sz="2800" dirty="0" smtClean="0"/>
              <a:t>LM35</a:t>
            </a:r>
          </a:p>
          <a:p>
            <a:r>
              <a:rPr lang="en-US" sz="2800" dirty="0" smtClean="0"/>
              <a:t>Temperature sensor</a:t>
            </a:r>
            <a:endParaRPr lang="el-GR" sz="2800" dirty="0"/>
          </a:p>
        </p:txBody>
      </p:sp>
    </p:spTree>
    <p:extLst>
      <p:ext uri="{BB962C8B-B14F-4D97-AF65-F5344CB8AC3E}">
        <p14:creationId xmlns:p14="http://schemas.microsoft.com/office/powerpoint/2010/main" val="1620885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Temperature </a:t>
            </a:r>
            <a:r>
              <a:rPr lang="en-US" dirty="0" smtClean="0"/>
              <a:t>sensor</a:t>
            </a:r>
            <a:endParaRPr lang="el-GR" dirty="0"/>
          </a:p>
        </p:txBody>
      </p:sp>
      <p:sp>
        <p:nvSpPr>
          <p:cNvPr id="3" name="Θέση περιεχομένου 2"/>
          <p:cNvSpPr>
            <a:spLocks noGrp="1"/>
          </p:cNvSpPr>
          <p:nvPr>
            <p:ph idx="1"/>
          </p:nvPr>
        </p:nvSpPr>
        <p:spPr>
          <a:xfrm>
            <a:off x="4494361" y="2639297"/>
            <a:ext cx="7030529" cy="2826233"/>
          </a:xfrm>
        </p:spPr>
        <p:txBody>
          <a:bodyPr>
            <a:normAutofit fontScale="92500"/>
          </a:bodyPr>
          <a:lstStyle/>
          <a:p>
            <a:r>
              <a:rPr lang="en-US" sz="3000" u="sng" dirty="0" smtClean="0"/>
              <a:t>LM35Dz </a:t>
            </a:r>
          </a:p>
          <a:p>
            <a:r>
              <a:rPr lang="en-US" sz="3000" dirty="0" smtClean="0"/>
              <a:t>VS</a:t>
            </a:r>
            <a:r>
              <a:rPr lang="el-GR" sz="3000" dirty="0" smtClean="0"/>
              <a:t>(Παροχή τάσης)</a:t>
            </a:r>
            <a:r>
              <a:rPr lang="en-US" sz="3000" dirty="0" smtClean="0"/>
              <a:t>-&gt; </a:t>
            </a:r>
            <a:r>
              <a:rPr lang="en-US" sz="3000" b="1" dirty="0" smtClean="0"/>
              <a:t>4V </a:t>
            </a:r>
            <a:r>
              <a:rPr lang="en-US" sz="3000" b="1" dirty="0"/>
              <a:t>– </a:t>
            </a:r>
            <a:r>
              <a:rPr lang="en-US" sz="3000" b="1" dirty="0" smtClean="0"/>
              <a:t>30V</a:t>
            </a:r>
            <a:r>
              <a:rPr lang="el-GR" sz="3000" dirty="0" smtClean="0"/>
              <a:t>.</a:t>
            </a:r>
          </a:p>
          <a:p>
            <a:r>
              <a:rPr lang="el-GR" sz="3000" dirty="0" smtClean="0"/>
              <a:t>Εύρος θερμοκρασιών-&gt;</a:t>
            </a:r>
            <a:r>
              <a:rPr lang="en-US" sz="3000" b="1" dirty="0" smtClean="0"/>
              <a:t>-</a:t>
            </a:r>
            <a:r>
              <a:rPr lang="en-US" sz="3000" b="1" dirty="0"/>
              <a:t>55°C </a:t>
            </a:r>
            <a:r>
              <a:rPr lang="el-GR" sz="3000" b="1" dirty="0" smtClean="0"/>
              <a:t>έως</a:t>
            </a:r>
            <a:r>
              <a:rPr lang="en-US" sz="3000" b="1" dirty="0" smtClean="0"/>
              <a:t> +150°C</a:t>
            </a:r>
            <a:r>
              <a:rPr lang="el-GR" sz="3000" dirty="0" smtClean="0"/>
              <a:t>.</a:t>
            </a:r>
          </a:p>
          <a:p>
            <a:pPr marL="0" indent="0">
              <a:buNone/>
            </a:pPr>
            <a:r>
              <a:rPr lang="el-GR" sz="3000" dirty="0" smtClean="0"/>
              <a:t> Αύξηση τάσης </a:t>
            </a:r>
            <a:r>
              <a:rPr lang="en-US" sz="3000" b="1" dirty="0" smtClean="0"/>
              <a:t>10 </a:t>
            </a:r>
            <a:r>
              <a:rPr lang="en-US" sz="3000" b="1" dirty="0"/>
              <a:t>mV/°</a:t>
            </a:r>
            <a:r>
              <a:rPr lang="en-US" sz="3000" b="1" dirty="0" smtClean="0"/>
              <a:t>C</a:t>
            </a:r>
            <a:r>
              <a:rPr lang="el-GR" sz="3000" dirty="0" smtClean="0"/>
              <a:t>(ανά βαθμό Κελσίου).</a:t>
            </a:r>
            <a:endParaRPr lang="en-US" sz="3000" dirty="0"/>
          </a:p>
          <a:p>
            <a:r>
              <a:rPr lang="el-GR" sz="3000" dirty="0" smtClean="0"/>
              <a:t>Τάση εξόδου στους </a:t>
            </a:r>
            <a:r>
              <a:rPr lang="en-US" sz="3000" b="1" dirty="0" smtClean="0"/>
              <a:t>25°C</a:t>
            </a:r>
            <a:r>
              <a:rPr lang="el-GR" sz="3000" b="1" dirty="0" smtClean="0"/>
              <a:t>-&gt;</a:t>
            </a:r>
            <a:r>
              <a:rPr lang="en-US" sz="3000" b="1" dirty="0" smtClean="0"/>
              <a:t>250 mV</a:t>
            </a:r>
            <a:r>
              <a:rPr lang="el-GR" sz="3000" dirty="0" smtClean="0"/>
              <a:t>.</a:t>
            </a:r>
          </a:p>
          <a:p>
            <a:endParaRPr lang="el-GR" sz="2800" dirty="0"/>
          </a:p>
        </p:txBody>
      </p:sp>
      <p:pic>
        <p:nvPicPr>
          <p:cNvPr id="4" name="Εικόνα 3"/>
          <p:cNvPicPr>
            <a:picLocks noChangeAspect="1"/>
          </p:cNvPicPr>
          <p:nvPr/>
        </p:nvPicPr>
        <p:blipFill rotWithShape="1">
          <a:blip r:embed="rId2"/>
          <a:srcRect t="6942" b="1881"/>
          <a:stretch/>
        </p:blipFill>
        <p:spPr>
          <a:xfrm>
            <a:off x="1882285" y="1845733"/>
            <a:ext cx="2247360" cy="4413363"/>
          </a:xfrm>
          <a:prstGeom prst="rect">
            <a:avLst/>
          </a:prstGeom>
        </p:spPr>
      </p:pic>
    </p:spTree>
    <p:extLst>
      <p:ext uri="{BB962C8B-B14F-4D97-AF65-F5344CB8AC3E}">
        <p14:creationId xmlns:p14="http://schemas.microsoft.com/office/powerpoint/2010/main" val="107827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Temperature sensor</a:t>
            </a:r>
            <a:endParaRPr lang="el-GR" dirty="0"/>
          </a:p>
        </p:txBody>
      </p:sp>
      <p:sp>
        <p:nvSpPr>
          <p:cNvPr id="3" name="Θέση περιεχομένου 2"/>
          <p:cNvSpPr>
            <a:spLocks noGrp="1"/>
          </p:cNvSpPr>
          <p:nvPr>
            <p:ph idx="1"/>
          </p:nvPr>
        </p:nvSpPr>
        <p:spPr>
          <a:xfrm>
            <a:off x="1097280" y="2458209"/>
            <a:ext cx="10058400" cy="3002311"/>
          </a:xfrm>
        </p:spPr>
        <p:txBody>
          <a:bodyPr>
            <a:normAutofit/>
          </a:bodyPr>
          <a:lstStyle/>
          <a:p>
            <a:r>
              <a:rPr lang="el-GR" sz="2800" dirty="0"/>
              <a:t>Ένας Αναλογικός σε Ψηφιακός Μετατροπέας (</a:t>
            </a:r>
            <a:r>
              <a:rPr lang="el-GR" sz="2800" dirty="0" smtClean="0"/>
              <a:t>ADC</a:t>
            </a:r>
            <a:r>
              <a:rPr lang="en-US" sz="2800" dirty="0" smtClean="0"/>
              <a:t>/Analog </a:t>
            </a:r>
            <a:r>
              <a:rPr lang="en-US" sz="2800" dirty="0"/>
              <a:t>to Digital Converter</a:t>
            </a:r>
            <a:r>
              <a:rPr lang="el-GR" sz="2800" dirty="0" smtClean="0"/>
              <a:t>) </a:t>
            </a:r>
            <a:r>
              <a:rPr lang="el-GR" sz="2800" dirty="0"/>
              <a:t>είναι ένα πολύ χρήσιμο χαρακτηριστικό </a:t>
            </a:r>
            <a:r>
              <a:rPr lang="el-GR" sz="2800" dirty="0" smtClean="0"/>
              <a:t>του</a:t>
            </a:r>
            <a:r>
              <a:rPr lang="en-US" sz="2800" dirty="0" smtClean="0"/>
              <a:t> Arduino </a:t>
            </a:r>
            <a:r>
              <a:rPr lang="el-GR" sz="2800" dirty="0" smtClean="0"/>
              <a:t>που </a:t>
            </a:r>
            <a:r>
              <a:rPr lang="el-GR" sz="2800" dirty="0"/>
              <a:t>μετατρέπει μια αναλογική τάση σε </a:t>
            </a:r>
            <a:r>
              <a:rPr lang="el-GR" sz="2800" dirty="0" smtClean="0"/>
              <a:t>ένα </a:t>
            </a:r>
            <a:r>
              <a:rPr lang="en-US" sz="2800" dirty="0" smtClean="0"/>
              <a:t> pin</a:t>
            </a:r>
            <a:r>
              <a:rPr lang="el-GR" sz="2800" dirty="0" smtClean="0"/>
              <a:t> </a:t>
            </a:r>
            <a:r>
              <a:rPr lang="el-GR" sz="2800" dirty="0"/>
              <a:t>σε έναν ψηφιακό αριθμό. </a:t>
            </a:r>
            <a:endParaRPr lang="en-US" sz="2800" dirty="0" smtClean="0"/>
          </a:p>
          <a:p>
            <a:r>
              <a:rPr lang="el-GR" sz="2800" dirty="0" smtClean="0"/>
              <a:t>Με </a:t>
            </a:r>
            <a:r>
              <a:rPr lang="el-GR" sz="2800" dirty="0"/>
              <a:t>τη μετατροπή από τον αναλογικό κόσμο στον ψηφιακό κόσμο, μπορούμε να αρχίσουμε να χρησιμοποιούμε ηλεκτρονικά για διασύνδεση με τον αναλογικό κόσμο γύρω μας.</a:t>
            </a:r>
          </a:p>
        </p:txBody>
      </p:sp>
    </p:spTree>
    <p:extLst>
      <p:ext uri="{BB962C8B-B14F-4D97-AF65-F5344CB8AC3E}">
        <p14:creationId xmlns:p14="http://schemas.microsoft.com/office/powerpoint/2010/main" val="662915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Temperature sensor</a:t>
            </a:r>
            <a:endParaRPr lang="el-GR" dirty="0"/>
          </a:p>
        </p:txBody>
      </p:sp>
      <p:sp>
        <p:nvSpPr>
          <p:cNvPr id="3" name="Θέση περιεχομένου 2"/>
          <p:cNvSpPr>
            <a:spLocks noGrp="1"/>
          </p:cNvSpPr>
          <p:nvPr>
            <p:ph idx="1"/>
          </p:nvPr>
        </p:nvSpPr>
        <p:spPr/>
        <p:txBody>
          <a:bodyPr>
            <a:normAutofit/>
          </a:bodyPr>
          <a:lstStyle/>
          <a:p>
            <a:endParaRPr lang="el-GR" sz="2800" dirty="0" smtClean="0"/>
          </a:p>
          <a:p>
            <a:endParaRPr lang="el-GR" sz="2800" dirty="0"/>
          </a:p>
          <a:p>
            <a:endParaRPr lang="el-GR" sz="2800" dirty="0"/>
          </a:p>
        </p:txBody>
      </p:sp>
      <p:sp>
        <p:nvSpPr>
          <p:cNvPr id="4" name="TextBox 3"/>
          <p:cNvSpPr txBox="1"/>
          <p:nvPr/>
        </p:nvSpPr>
        <p:spPr>
          <a:xfrm>
            <a:off x="1097280" y="1845734"/>
            <a:ext cx="10893437" cy="2246769"/>
          </a:xfrm>
          <a:prstGeom prst="rect">
            <a:avLst/>
          </a:prstGeom>
          <a:noFill/>
        </p:spPr>
        <p:txBody>
          <a:bodyPr wrap="square" rtlCol="0">
            <a:spAutoFit/>
          </a:bodyPr>
          <a:lstStyle/>
          <a:p>
            <a:r>
              <a:rPr lang="el-GR" sz="2800" u="sng" dirty="0"/>
              <a:t>Πώς λειτουργούν οι αισθητήρες θερμοκρασίας; </a:t>
            </a:r>
            <a:endParaRPr lang="el-GR" sz="2800" u="sng" dirty="0" smtClean="0"/>
          </a:p>
          <a:p>
            <a:r>
              <a:rPr lang="el-GR" sz="2800" dirty="0" smtClean="0"/>
              <a:t>Είναι </a:t>
            </a:r>
            <a:r>
              <a:rPr lang="el-GR" sz="2800" dirty="0"/>
              <a:t>συσκευές για τη μέτρηση </a:t>
            </a:r>
            <a:r>
              <a:rPr lang="el-GR" sz="2800" dirty="0" smtClean="0"/>
              <a:t>της θερμοκρασίας </a:t>
            </a:r>
            <a:r>
              <a:rPr lang="el-GR" sz="2800" dirty="0"/>
              <a:t>μέσω ηλεκτρικών σημάτων. Ο αισθητήρας αποτελείται από δύο μέταλλα, τα οποία παράγουν ηλεκτρική τάση ή αντίσταση μόλις παρατηρήσει μια αλλαγή στη θερμοκρασία.</a:t>
            </a:r>
          </a:p>
        </p:txBody>
      </p:sp>
      <p:pic>
        <p:nvPicPr>
          <p:cNvPr id="5" name="Εικόνα 4"/>
          <p:cNvPicPr>
            <a:picLocks noChangeAspect="1"/>
          </p:cNvPicPr>
          <p:nvPr/>
        </p:nvPicPr>
        <p:blipFill>
          <a:blip r:embed="rId2"/>
          <a:stretch>
            <a:fillRect/>
          </a:stretch>
        </p:blipFill>
        <p:spPr>
          <a:xfrm>
            <a:off x="2859495" y="4014865"/>
            <a:ext cx="6533970" cy="2185131"/>
          </a:xfrm>
          <a:prstGeom prst="rect">
            <a:avLst/>
          </a:prstGeom>
        </p:spPr>
      </p:pic>
    </p:spTree>
    <p:extLst>
      <p:ext uri="{BB962C8B-B14F-4D97-AF65-F5344CB8AC3E}">
        <p14:creationId xmlns:p14="http://schemas.microsoft.com/office/powerpoint/2010/main" val="3895415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Temperature sensor</a:t>
            </a:r>
            <a:endParaRPr lang="el-GR" dirty="0"/>
          </a:p>
        </p:txBody>
      </p:sp>
      <p:sp>
        <p:nvSpPr>
          <p:cNvPr id="3" name="Θέση περιεχομένου 2"/>
          <p:cNvSpPr>
            <a:spLocks noGrp="1"/>
          </p:cNvSpPr>
          <p:nvPr>
            <p:ph idx="1"/>
          </p:nvPr>
        </p:nvSpPr>
        <p:spPr>
          <a:xfrm>
            <a:off x="5374257" y="1845733"/>
            <a:ext cx="6694097" cy="4494681"/>
          </a:xfrm>
        </p:spPr>
        <p:txBody>
          <a:bodyPr>
            <a:normAutofit/>
          </a:bodyPr>
          <a:lstStyle/>
          <a:p>
            <a:r>
              <a:rPr lang="el-GR" sz="2800" dirty="0"/>
              <a:t>Για να </a:t>
            </a:r>
            <a:r>
              <a:rPr lang="el-GR" sz="2800" dirty="0" smtClean="0"/>
              <a:t>μετατρέψουμε </a:t>
            </a:r>
            <a:r>
              <a:rPr lang="el-GR" sz="2800" dirty="0"/>
              <a:t>την τάση εξόδου του αισθητήρα σε θερμοκρασία σε βαθμούς Κελσίου, </a:t>
            </a:r>
            <a:r>
              <a:rPr lang="el-GR" sz="2800" dirty="0" smtClean="0"/>
              <a:t>μπορούμε </a:t>
            </a:r>
            <a:r>
              <a:rPr lang="el-GR" sz="2800" dirty="0"/>
              <a:t>να χρησιμοποιήσετε τον ακόλουθο τύπο</a:t>
            </a:r>
            <a:r>
              <a:rPr lang="el-GR" sz="2800" dirty="0" smtClean="0"/>
              <a:t>:</a:t>
            </a:r>
            <a:endParaRPr lang="el-GR" sz="2800" dirty="0"/>
          </a:p>
          <a:p>
            <a:r>
              <a:rPr lang="el-GR" sz="2800" b="1" dirty="0"/>
              <a:t>Θερμοκρασία (° C) = </a:t>
            </a:r>
            <a:r>
              <a:rPr lang="el-GR" sz="2800" b="1" dirty="0" smtClean="0"/>
              <a:t>V</a:t>
            </a:r>
            <a:r>
              <a:rPr lang="en-US" sz="2800" b="1" dirty="0" smtClean="0"/>
              <a:t>out</a:t>
            </a:r>
            <a:r>
              <a:rPr lang="el-GR" sz="2800" b="1" dirty="0" smtClean="0"/>
              <a:t> </a:t>
            </a:r>
            <a:r>
              <a:rPr lang="el-GR" sz="2800" b="1" dirty="0"/>
              <a:t>/ </a:t>
            </a:r>
            <a:r>
              <a:rPr lang="el-GR" sz="2800" b="1" dirty="0" smtClean="0"/>
              <a:t>10</a:t>
            </a:r>
            <a:endParaRPr lang="en-US" sz="2800" b="1" dirty="0" smtClean="0"/>
          </a:p>
          <a:p>
            <a:r>
              <a:rPr lang="el-GR" sz="2800" u="sng" dirty="0" smtClean="0"/>
              <a:t>V</a:t>
            </a:r>
            <a:r>
              <a:rPr lang="en-US" sz="2800" u="sng" dirty="0" smtClean="0"/>
              <a:t>out</a:t>
            </a:r>
            <a:r>
              <a:rPr lang="el-GR" sz="2800" u="sng" dirty="0" smtClean="0"/>
              <a:t> </a:t>
            </a:r>
            <a:r>
              <a:rPr lang="el-GR" sz="2800" u="sng" dirty="0"/>
              <a:t>σε millivolt (mV</a:t>
            </a:r>
            <a:r>
              <a:rPr lang="el-GR" sz="2800" u="sng" dirty="0" smtClean="0"/>
              <a:t>).</a:t>
            </a:r>
          </a:p>
          <a:p>
            <a:endParaRPr lang="el-GR" sz="2800" u="sng" dirty="0" smtClean="0"/>
          </a:p>
          <a:p>
            <a:r>
              <a:rPr lang="en-US" sz="2800" b="1" dirty="0"/>
              <a:t>volts=(analog_value/1023.0)*5.0;</a:t>
            </a:r>
          </a:p>
          <a:p>
            <a:r>
              <a:rPr lang="el-GR" sz="2800" dirty="0"/>
              <a:t>Μετατροπή από 0-1023 σε 0-5.</a:t>
            </a:r>
          </a:p>
          <a:p>
            <a:endParaRPr lang="en-US" sz="2800" u="sng" dirty="0" smtClean="0"/>
          </a:p>
          <a:p>
            <a:endParaRPr lang="el-GR" sz="2800" dirty="0"/>
          </a:p>
        </p:txBody>
      </p:sp>
      <p:pic>
        <p:nvPicPr>
          <p:cNvPr id="4" name="Εικόνα 3"/>
          <p:cNvPicPr>
            <a:picLocks noChangeAspect="1"/>
          </p:cNvPicPr>
          <p:nvPr/>
        </p:nvPicPr>
        <p:blipFill rotWithShape="1">
          <a:blip r:embed="rId2"/>
          <a:srcRect l="9678"/>
          <a:stretch/>
        </p:blipFill>
        <p:spPr>
          <a:xfrm>
            <a:off x="835037" y="1923372"/>
            <a:ext cx="4539220" cy="4171734"/>
          </a:xfrm>
          <a:prstGeom prst="rect">
            <a:avLst/>
          </a:prstGeom>
        </p:spPr>
      </p:pic>
    </p:spTree>
    <p:extLst>
      <p:ext uri="{BB962C8B-B14F-4D97-AF65-F5344CB8AC3E}">
        <p14:creationId xmlns:p14="http://schemas.microsoft.com/office/powerpoint/2010/main" val="27664980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71267" y="286603"/>
            <a:ext cx="10284413" cy="1450757"/>
          </a:xfrm>
        </p:spPr>
        <p:txBody>
          <a:bodyPr/>
          <a:lstStyle/>
          <a:p>
            <a:r>
              <a:rPr lang="en-US" dirty="0"/>
              <a:t>Project </a:t>
            </a:r>
            <a:r>
              <a:rPr lang="en-US" dirty="0" smtClean="0"/>
              <a:t>4</a:t>
            </a:r>
            <a:endParaRPr lang="el-GR" dirty="0"/>
          </a:p>
        </p:txBody>
      </p:sp>
      <p:sp>
        <p:nvSpPr>
          <p:cNvPr id="3" name="Θέση περιεχομένου 2"/>
          <p:cNvSpPr>
            <a:spLocks noGrp="1"/>
          </p:cNvSpPr>
          <p:nvPr>
            <p:ph idx="1"/>
          </p:nvPr>
        </p:nvSpPr>
        <p:spPr>
          <a:xfrm>
            <a:off x="871267" y="1651096"/>
            <a:ext cx="11225841" cy="4741078"/>
          </a:xfrm>
        </p:spPr>
        <p:txBody>
          <a:bodyPr>
            <a:noAutofit/>
          </a:bodyPr>
          <a:lstStyle/>
          <a:p>
            <a:r>
              <a:rPr lang="el-GR" sz="2800" dirty="0" smtClean="0"/>
              <a:t>Ο αισθητήρας θερμοκρασίας να μετρά τη θερμοκρασία του περιβάλλοντος. Αν αυτή η θερμοκρασία ξεπεράσει τους 2</a:t>
            </a:r>
            <a:r>
              <a:rPr lang="en-US" sz="2800" dirty="0" smtClean="0"/>
              <a:t>5</a:t>
            </a:r>
            <a:r>
              <a:rPr lang="el-GR" sz="2800" dirty="0" smtClean="0"/>
              <a:t>°C</a:t>
            </a:r>
            <a:r>
              <a:rPr lang="en-US" sz="2800" dirty="0" smtClean="0"/>
              <a:t>, </a:t>
            </a:r>
            <a:r>
              <a:rPr lang="el-GR" sz="2800" dirty="0" smtClean="0"/>
              <a:t>να ανάβει ένα </a:t>
            </a:r>
            <a:r>
              <a:rPr lang="en-US" sz="2800" dirty="0" smtClean="0"/>
              <a:t>led</a:t>
            </a:r>
            <a:r>
              <a:rPr lang="el-GR" sz="2800" dirty="0" smtClean="0"/>
              <a:t> και να χτυπάει το </a:t>
            </a:r>
            <a:r>
              <a:rPr lang="en-US" sz="2800" dirty="0" smtClean="0"/>
              <a:t>buzzer</a:t>
            </a:r>
            <a:r>
              <a:rPr lang="el-GR" sz="2800" dirty="0" smtClean="0"/>
              <a:t>.</a:t>
            </a:r>
          </a:p>
          <a:p>
            <a:pPr marL="0" indent="0">
              <a:buNone/>
            </a:pPr>
            <a:r>
              <a:rPr lang="el-GR" sz="2800" dirty="0" smtClean="0"/>
              <a:t>Να τυπώνεται στο </a:t>
            </a:r>
            <a:r>
              <a:rPr lang="en-US" sz="2800" dirty="0" smtClean="0"/>
              <a:t>serial monitor</a:t>
            </a:r>
            <a:r>
              <a:rPr lang="el-GR" sz="2800" dirty="0" smtClean="0"/>
              <a:t>:</a:t>
            </a:r>
            <a:r>
              <a:rPr lang="en-US" sz="2800" b="1" dirty="0" smtClean="0"/>
              <a:t>sensor </a:t>
            </a:r>
            <a:r>
              <a:rPr lang="en-US" sz="2800" b="1" dirty="0"/>
              <a:t>value: </a:t>
            </a:r>
            <a:r>
              <a:rPr lang="el-GR" sz="2800" b="1" dirty="0" smtClean="0"/>
              <a:t>Χ, </a:t>
            </a:r>
            <a:r>
              <a:rPr lang="en-US" sz="2800" b="1" dirty="0" smtClean="0"/>
              <a:t>voltage</a:t>
            </a:r>
            <a:r>
              <a:rPr lang="en-US" sz="2800" b="1" dirty="0"/>
              <a:t>: </a:t>
            </a:r>
            <a:r>
              <a:rPr lang="el-GR" sz="2800" b="1" dirty="0" smtClean="0"/>
              <a:t>Χ, </a:t>
            </a:r>
            <a:r>
              <a:rPr lang="en-US" sz="2800" b="1" dirty="0" smtClean="0"/>
              <a:t>temperature</a:t>
            </a:r>
            <a:r>
              <a:rPr lang="en-US" sz="2800" b="1" dirty="0"/>
              <a:t>: </a:t>
            </a:r>
            <a:r>
              <a:rPr lang="el-GR" sz="2800" b="1" dirty="0" smtClean="0"/>
              <a:t>Χ</a:t>
            </a:r>
            <a:r>
              <a:rPr lang="en-US" sz="2800" b="1" dirty="0" smtClean="0"/>
              <a:t> Celcius</a:t>
            </a:r>
            <a:r>
              <a:rPr lang="el-GR" sz="2800" b="1" dirty="0" smtClean="0"/>
              <a:t>.</a:t>
            </a:r>
            <a:endParaRPr lang="el-GR" sz="2400" dirty="0" smtClean="0">
              <a:solidFill>
                <a:prstClr val="black">
                  <a:lumMod val="75000"/>
                  <a:lumOff val="25000"/>
                </a:prstClr>
              </a:solidFill>
            </a:endParaRPr>
          </a:p>
          <a:p>
            <a:pPr lvl="0">
              <a:buClr>
                <a:srgbClr val="1CADE4"/>
              </a:buClr>
            </a:pPr>
            <a:r>
              <a:rPr lang="el-GR" sz="2400" dirty="0" smtClean="0">
                <a:solidFill>
                  <a:prstClr val="black">
                    <a:lumMod val="75000"/>
                    <a:lumOff val="25000"/>
                  </a:prstClr>
                </a:solidFill>
              </a:rPr>
              <a:t>Υλικά</a:t>
            </a:r>
            <a:r>
              <a:rPr lang="el-GR" sz="2400" dirty="0">
                <a:solidFill>
                  <a:prstClr val="black">
                    <a:lumMod val="75000"/>
                    <a:lumOff val="25000"/>
                  </a:prstClr>
                </a:solidFill>
              </a:rPr>
              <a:t>:  </a:t>
            </a:r>
          </a:p>
          <a:p>
            <a:pPr lvl="0">
              <a:buClr>
                <a:srgbClr val="1CADE4"/>
              </a:buClr>
              <a:buFont typeface="Wingdings" panose="05000000000000000000" pitchFamily="2" charset="2"/>
              <a:buChar char="Ø"/>
            </a:pPr>
            <a:r>
              <a:rPr lang="en-US" sz="2400" dirty="0">
                <a:solidFill>
                  <a:prstClr val="black">
                    <a:lumMod val="75000"/>
                    <a:lumOff val="25000"/>
                  </a:prstClr>
                </a:solidFill>
              </a:rPr>
              <a:t>buzzer</a:t>
            </a:r>
            <a:endParaRPr lang="el-GR" sz="2400" dirty="0">
              <a:solidFill>
                <a:prstClr val="black">
                  <a:lumMod val="75000"/>
                  <a:lumOff val="25000"/>
                </a:prstClr>
              </a:solidFill>
            </a:endParaRPr>
          </a:p>
          <a:p>
            <a:pPr lvl="0">
              <a:buClr>
                <a:srgbClr val="1CADE4"/>
              </a:buClr>
              <a:buFont typeface="Wingdings" panose="05000000000000000000" pitchFamily="2" charset="2"/>
              <a:buChar char="Ø"/>
            </a:pPr>
            <a:r>
              <a:rPr lang="el-GR" sz="2400" dirty="0">
                <a:solidFill>
                  <a:prstClr val="black">
                    <a:lumMod val="75000"/>
                    <a:lumOff val="25000"/>
                  </a:prstClr>
                </a:solidFill>
              </a:rPr>
              <a:t>Αντίσταση </a:t>
            </a:r>
            <a:r>
              <a:rPr lang="en-US" sz="2400" dirty="0" smtClean="0">
                <a:solidFill>
                  <a:prstClr val="black">
                    <a:lumMod val="75000"/>
                    <a:lumOff val="25000"/>
                  </a:prstClr>
                </a:solidFill>
              </a:rPr>
              <a:t>100</a:t>
            </a:r>
            <a:r>
              <a:rPr lang="el-GR" sz="2400" dirty="0" smtClean="0">
                <a:solidFill>
                  <a:prstClr val="black">
                    <a:lumMod val="75000"/>
                    <a:lumOff val="25000"/>
                  </a:prstClr>
                </a:solidFill>
              </a:rPr>
              <a:t>, 220 Ohm</a:t>
            </a:r>
          </a:p>
          <a:p>
            <a:pPr lvl="0">
              <a:buClr>
                <a:srgbClr val="1CADE4"/>
              </a:buClr>
              <a:buFont typeface="Wingdings" panose="05000000000000000000" pitchFamily="2" charset="2"/>
              <a:buChar char="Ø"/>
            </a:pPr>
            <a:r>
              <a:rPr lang="en-US" sz="2400" dirty="0" smtClean="0">
                <a:solidFill>
                  <a:prstClr val="black">
                    <a:lumMod val="75000"/>
                    <a:lumOff val="25000"/>
                  </a:prstClr>
                </a:solidFill>
              </a:rPr>
              <a:t>Led</a:t>
            </a:r>
          </a:p>
          <a:p>
            <a:pPr lvl="0">
              <a:buClr>
                <a:srgbClr val="1CADE4"/>
              </a:buClr>
              <a:buFont typeface="Wingdings" panose="05000000000000000000" pitchFamily="2" charset="2"/>
              <a:buChar char="Ø"/>
            </a:pPr>
            <a:r>
              <a:rPr lang="en-US" sz="2400" dirty="0" smtClean="0">
                <a:solidFill>
                  <a:prstClr val="black">
                    <a:lumMod val="75000"/>
                    <a:lumOff val="25000"/>
                  </a:prstClr>
                </a:solidFill>
              </a:rPr>
              <a:t>LM35Dz(</a:t>
            </a:r>
            <a:r>
              <a:rPr lang="el-GR" sz="2400" dirty="0" smtClean="0">
                <a:solidFill>
                  <a:prstClr val="black">
                    <a:lumMod val="75000"/>
                    <a:lumOff val="25000"/>
                  </a:prstClr>
                </a:solidFill>
              </a:rPr>
              <a:t>αισθητήρας θερμοκρασίας</a:t>
            </a:r>
            <a:r>
              <a:rPr lang="en-US" sz="2400" dirty="0" smtClean="0">
                <a:solidFill>
                  <a:prstClr val="black">
                    <a:lumMod val="75000"/>
                    <a:lumOff val="25000"/>
                  </a:prstClr>
                </a:solidFill>
              </a:rPr>
              <a:t>)</a:t>
            </a:r>
          </a:p>
          <a:p>
            <a:pPr lvl="0">
              <a:buClr>
                <a:srgbClr val="1CADE4"/>
              </a:buClr>
              <a:buFont typeface="Wingdings" panose="05000000000000000000" pitchFamily="2" charset="2"/>
              <a:buChar char="Ø"/>
            </a:pPr>
            <a:endParaRPr lang="el-GR" sz="2800" dirty="0">
              <a:solidFill>
                <a:prstClr val="black">
                  <a:lumMod val="75000"/>
                  <a:lumOff val="25000"/>
                </a:prstClr>
              </a:solidFill>
            </a:endParaRPr>
          </a:p>
        </p:txBody>
      </p:sp>
      <p:sp>
        <p:nvSpPr>
          <p:cNvPr id="4" name="TextBox 3"/>
          <p:cNvSpPr txBox="1"/>
          <p:nvPr/>
        </p:nvSpPr>
        <p:spPr>
          <a:xfrm>
            <a:off x="6202392" y="3619628"/>
            <a:ext cx="5894716" cy="2677656"/>
          </a:xfrm>
          <a:prstGeom prst="rect">
            <a:avLst/>
          </a:prstGeom>
          <a:noFill/>
        </p:spPr>
        <p:txBody>
          <a:bodyPr wrap="square" rtlCol="0">
            <a:spAutoFit/>
          </a:bodyPr>
          <a:lstStyle/>
          <a:p>
            <a:pPr marL="457200" indent="-457200">
              <a:buFont typeface="Wingdings" panose="05000000000000000000" pitchFamily="2" charset="2"/>
              <a:buChar char="v"/>
            </a:pPr>
            <a:r>
              <a:rPr lang="el-GR" sz="2800" dirty="0" smtClean="0"/>
              <a:t>Ανάλογα με τη θερμοκρασία δωματίου μπορούμε να προσαρμόσουμε τους 25°C, ώστε όταν ακουμπάμε τον αισθητήρα και ανεβάζουμε λίγο τη θερμοκρασία να ανάβει το </a:t>
            </a:r>
            <a:r>
              <a:rPr lang="en-US" sz="2800" dirty="0" smtClean="0"/>
              <a:t>led </a:t>
            </a:r>
            <a:r>
              <a:rPr lang="el-GR" sz="2800" dirty="0" smtClean="0"/>
              <a:t>και το </a:t>
            </a:r>
            <a:r>
              <a:rPr lang="en-US" sz="2800" dirty="0" smtClean="0"/>
              <a:t>buzzer.</a:t>
            </a:r>
            <a:endParaRPr lang="el-GR" sz="2800" dirty="0"/>
          </a:p>
        </p:txBody>
      </p:sp>
    </p:spTree>
    <p:extLst>
      <p:ext uri="{BB962C8B-B14F-4D97-AF65-F5344CB8AC3E}">
        <p14:creationId xmlns:p14="http://schemas.microsoft.com/office/powerpoint/2010/main" val="2596956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39240" y="1799985"/>
            <a:ext cx="11174479" cy="3479381"/>
          </a:xfrm>
          <a:prstGeom prst="rect">
            <a:avLst/>
          </a:prstGeom>
        </p:spPr>
      </p:pic>
      <p:sp>
        <p:nvSpPr>
          <p:cNvPr id="5" name="TextBox 4"/>
          <p:cNvSpPr txBox="1"/>
          <p:nvPr/>
        </p:nvSpPr>
        <p:spPr>
          <a:xfrm>
            <a:off x="1338819" y="5279366"/>
            <a:ext cx="9816861" cy="830997"/>
          </a:xfrm>
          <a:prstGeom prst="rect">
            <a:avLst/>
          </a:prstGeom>
          <a:noFill/>
        </p:spPr>
        <p:txBody>
          <a:bodyPr wrap="square" rtlCol="0">
            <a:spAutoFit/>
          </a:bodyPr>
          <a:lstStyle/>
          <a:p>
            <a:pPr algn="ctr"/>
            <a:r>
              <a:rPr lang="el-GR" sz="2400" dirty="0" smtClean="0"/>
              <a:t>Μπορούμε να τοποθετήσουμε ένα βολτόμετρο παράλληλα στο </a:t>
            </a:r>
            <a:r>
              <a:rPr lang="en-US" sz="2400" dirty="0" smtClean="0"/>
              <a:t>pin </a:t>
            </a:r>
            <a:r>
              <a:rPr lang="el-GR" sz="2400" dirty="0" smtClean="0"/>
              <a:t>τάσης εξόδου του αισθητήρα για να παρατηρήσουμε την τάση εξόδου.</a:t>
            </a:r>
            <a:endParaRPr lang="el-GR" sz="2400" dirty="0"/>
          </a:p>
        </p:txBody>
      </p:sp>
    </p:spTree>
    <p:extLst>
      <p:ext uri="{BB962C8B-B14F-4D97-AF65-F5344CB8AC3E}">
        <p14:creationId xmlns:p14="http://schemas.microsoft.com/office/powerpoint/2010/main" val="3460956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0325" y="286603"/>
            <a:ext cx="10925355" cy="1450757"/>
          </a:xfrm>
        </p:spPr>
        <p:txBody>
          <a:bodyPr/>
          <a:lstStyle/>
          <a:p>
            <a:r>
              <a:rPr lang="en-US" dirty="0"/>
              <a:t>Project 4</a:t>
            </a:r>
            <a:endParaRPr lang="el-GR" dirty="0"/>
          </a:p>
        </p:txBody>
      </p:sp>
      <p:sp>
        <p:nvSpPr>
          <p:cNvPr id="3" name="Θέση περιεχομένου 2"/>
          <p:cNvSpPr>
            <a:spLocks noGrp="1"/>
          </p:cNvSpPr>
          <p:nvPr>
            <p:ph idx="1"/>
          </p:nvPr>
        </p:nvSpPr>
        <p:spPr>
          <a:xfrm>
            <a:off x="230325" y="1737360"/>
            <a:ext cx="11792309" cy="4624078"/>
          </a:xfrm>
        </p:spPr>
        <p:txBody>
          <a:bodyPr numCol="2">
            <a:normAutofit fontScale="92500" lnSpcReduction="10000"/>
          </a:bodyPr>
          <a:lstStyle/>
          <a:p>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//LED. </a:t>
            </a:r>
            <a:endParaRPr lang="en-US"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//BUZZER. </a:t>
            </a:r>
            <a:endParaRPr lang="en-US"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a:t>
            </a:r>
            <a:r>
              <a:rPr lang="en-US" dirty="0" smtClean="0">
                <a:solidFill>
                  <a:srgbClr val="008000"/>
                </a:solidFill>
                <a:latin typeface="Courier New" panose="02070309020205020404" pitchFamily="49" charset="0"/>
              </a:rPr>
              <a:t>ANALOG </a:t>
            </a:r>
            <a:r>
              <a:rPr lang="en-US" dirty="0">
                <a:solidFill>
                  <a:srgbClr val="008000"/>
                </a:solidFill>
                <a:latin typeface="Courier New" panose="02070309020205020404" pitchFamily="49" charset="0"/>
              </a:rPr>
              <a:t>VALUE </a:t>
            </a:r>
            <a:r>
              <a:rPr lang="en-US" dirty="0" smtClean="0">
                <a:solidFill>
                  <a:srgbClr val="008000"/>
                </a:solidFill>
                <a:latin typeface="Courier New" panose="02070309020205020404" pitchFamily="49" charset="0"/>
              </a:rPr>
              <a:t>WE READ //FROM THE SENSOR</a:t>
            </a:r>
            <a:r>
              <a:rPr lang="en-US" dirty="0">
                <a:solidFill>
                  <a:srgbClr val="008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tempv</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0-1023</a:t>
            </a:r>
            <a:r>
              <a:rPr lang="en-US" dirty="0" smtClean="0">
                <a:solidFill>
                  <a:srgbClr val="008000"/>
                </a:solidFill>
                <a:latin typeface="Courier New" panose="02070309020205020404" pitchFamily="49" charset="0"/>
              </a:rPr>
              <a:t>.</a:t>
            </a: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CONVERT ANALOG VALUE TO </a:t>
            </a:r>
            <a:r>
              <a:rPr lang="en-US" dirty="0" smtClean="0">
                <a:solidFill>
                  <a:srgbClr val="008000"/>
                </a:solidFill>
                <a:latin typeface="Courier New" panose="02070309020205020404" pitchFamily="49" charset="0"/>
              </a:rPr>
              <a:t>VOLTS. </a:t>
            </a:r>
          </a:p>
          <a:p>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volts</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tempv</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1023.0</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//0-5</a:t>
            </a:r>
            <a:r>
              <a:rPr lang="en-US" dirty="0" smtClean="0">
                <a:solidFill>
                  <a:srgbClr val="008000"/>
                </a:solidFill>
                <a:latin typeface="Courier New" panose="02070309020205020404" pitchFamily="49" charset="0"/>
              </a:rPr>
              <a:t>.</a:t>
            </a:r>
          </a:p>
          <a:p>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volts to </a:t>
            </a:r>
            <a:r>
              <a:rPr lang="en-US" dirty="0" err="1">
                <a:solidFill>
                  <a:srgbClr val="008000"/>
                </a:solidFill>
                <a:latin typeface="Courier New" panose="02070309020205020404" pitchFamily="49" charset="0"/>
              </a:rPr>
              <a:t>mvolts</a:t>
            </a:r>
            <a:r>
              <a:rPr lang="en-US" dirty="0">
                <a:solidFill>
                  <a:srgbClr val="008000"/>
                </a:solidFill>
                <a:latin typeface="Courier New" panose="02070309020205020404" pitchFamily="49" charset="0"/>
              </a:rPr>
              <a:t> </a:t>
            </a:r>
          </a:p>
          <a:p>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volts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FIND THE TEMPERATURE.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mv</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//TEMPERATURE</a:t>
            </a:r>
            <a:r>
              <a:rPr lang="en-US" dirty="0" smtClean="0">
                <a:solidFill>
                  <a:srgbClr val="00800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"sensor value: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tempv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"voltage: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volts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"temperature: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Celsius."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1610335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Sensors(</a:t>
            </a:r>
            <a:r>
              <a:rPr lang="el-GR" dirty="0"/>
              <a:t>Αισθητήρες</a:t>
            </a:r>
            <a:r>
              <a:rPr lang="en-US" dirty="0"/>
              <a:t>)</a:t>
            </a:r>
            <a:endParaRPr lang="el-GR" dirty="0"/>
          </a:p>
        </p:txBody>
      </p:sp>
      <p:pic>
        <p:nvPicPr>
          <p:cNvPr id="4" name="Θέση περιεχομένου 3"/>
          <p:cNvPicPr>
            <a:picLocks noGrp="1" noChangeAspect="1"/>
          </p:cNvPicPr>
          <p:nvPr>
            <p:ph idx="1"/>
          </p:nvPr>
        </p:nvPicPr>
        <p:blipFill rotWithShape="1">
          <a:blip r:embed="rId2"/>
          <a:srcRect l="2213" t="2186" r="891" b="6575"/>
          <a:stretch/>
        </p:blipFill>
        <p:spPr>
          <a:xfrm>
            <a:off x="1097280" y="1854679"/>
            <a:ext cx="6392306" cy="4442604"/>
          </a:xfrm>
          <a:prstGeom prst="rect">
            <a:avLst/>
          </a:prstGeom>
        </p:spPr>
      </p:pic>
      <p:sp>
        <p:nvSpPr>
          <p:cNvPr id="5" name="TextBox 4"/>
          <p:cNvSpPr txBox="1"/>
          <p:nvPr/>
        </p:nvSpPr>
        <p:spPr>
          <a:xfrm>
            <a:off x="7815532" y="3168040"/>
            <a:ext cx="4106173" cy="1815882"/>
          </a:xfrm>
          <a:prstGeom prst="rect">
            <a:avLst/>
          </a:prstGeom>
          <a:noFill/>
        </p:spPr>
        <p:txBody>
          <a:bodyPr wrap="square" rtlCol="0">
            <a:spAutoFit/>
          </a:bodyPr>
          <a:lstStyle/>
          <a:p>
            <a:r>
              <a:rPr lang="el-GR" sz="2800" dirty="0" smtClean="0"/>
              <a:t>Οι αισθητήρες επιτρέπουν την επικοινωνία του μικροελεγκτή με το εξωτερικό περιβάλλον.</a:t>
            </a:r>
            <a:endParaRPr lang="el-GR" sz="2800" dirty="0"/>
          </a:p>
        </p:txBody>
      </p:sp>
    </p:spTree>
    <p:extLst>
      <p:ext uri="{BB962C8B-B14F-4D97-AF65-F5344CB8AC3E}">
        <p14:creationId xmlns:p14="http://schemas.microsoft.com/office/powerpoint/2010/main" val="1944963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058400" cy="1450757"/>
          </a:xfrm>
        </p:spPr>
        <p:txBody>
          <a:bodyPr/>
          <a:lstStyle/>
          <a:p>
            <a:r>
              <a:rPr lang="en-US" dirty="0"/>
              <a:t>Project </a:t>
            </a:r>
            <a:r>
              <a:rPr lang="en-US" dirty="0" smtClean="0"/>
              <a:t>4</a:t>
            </a:r>
            <a:r>
              <a:rPr lang="el-GR" dirty="0" smtClean="0"/>
              <a:t>(Συνέχεια)</a:t>
            </a:r>
            <a:endParaRPr lang="el-GR" dirty="0"/>
          </a:p>
        </p:txBody>
      </p:sp>
      <p:sp>
        <p:nvSpPr>
          <p:cNvPr id="3" name="Θέση περιεχομένου 2"/>
          <p:cNvSpPr>
            <a:spLocks noGrp="1"/>
          </p:cNvSpPr>
          <p:nvPr>
            <p:ph idx="1"/>
          </p:nvPr>
        </p:nvSpPr>
        <p:spPr>
          <a:xfrm>
            <a:off x="1097280" y="1845733"/>
            <a:ext cx="10058400" cy="4537813"/>
          </a:xfrm>
        </p:spPr>
        <p:txBody>
          <a:bodyPr>
            <a:normAutofit/>
          </a:bodyPr>
          <a:lstStyle/>
          <a:p>
            <a:pPr marL="0" indent="0">
              <a:buNone/>
            </a:pPr>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25.0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OPEN THE LED AND THE BUZZER. </a:t>
            </a:r>
          </a:p>
          <a:p>
            <a:pPr marL="0" indent="0">
              <a:buNone/>
            </a:pP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//LED OPENS. </a:t>
            </a:r>
          </a:p>
          <a:p>
            <a:pPr marL="0" indent="0">
              <a:buNone/>
            </a:pPr>
            <a:r>
              <a:rPr lang="en-US" dirty="0">
                <a:solidFill>
                  <a:srgbClr val="000000"/>
                </a:solidFill>
                <a:latin typeface="Courier New" panose="02070309020205020404" pitchFamily="49" charset="0"/>
              </a:rPr>
              <a:t>tone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//1KHz </a:t>
            </a:r>
          </a:p>
          <a:p>
            <a:pPr marL="0" indent="0">
              <a:buNone/>
            </a:pP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noTone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 // Stop the sound.</a:t>
            </a:r>
            <a:r>
              <a:rPr lang="en-US" dirty="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p>
          <a:p>
            <a:endParaRPr lang="el-GR" dirty="0"/>
          </a:p>
        </p:txBody>
      </p:sp>
    </p:spTree>
    <p:extLst>
      <p:ext uri="{BB962C8B-B14F-4D97-AF65-F5344CB8AC3E}">
        <p14:creationId xmlns:p14="http://schemas.microsoft.com/office/powerpoint/2010/main" val="2053916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845734"/>
            <a:ext cx="10058400" cy="1363292"/>
          </a:xfrm>
        </p:spPr>
        <p:txBody>
          <a:bodyPr>
            <a:normAutofit/>
          </a:bodyPr>
          <a:lstStyle/>
          <a:p>
            <a:r>
              <a:rPr lang="el-GR" sz="2800" dirty="0" smtClean="0"/>
              <a:t>Στο </a:t>
            </a:r>
            <a:r>
              <a:rPr lang="en-US" sz="2800" dirty="0" smtClean="0"/>
              <a:t>Tinkercad </a:t>
            </a:r>
            <a:r>
              <a:rPr lang="el-GR" sz="2800" dirty="0" smtClean="0"/>
              <a:t>ο αισθητήρας που υπάρχει είναι διαφορετικός από αυτόν που χρησιμοποιήσαμε εμείς, οπότε ο τύπος μετατροπής θα είναι </a:t>
            </a:r>
            <a:r>
              <a:rPr lang="el-GR" sz="2800" b="1" dirty="0" smtClean="0"/>
              <a:t>θερμοκρασία</a:t>
            </a:r>
            <a:r>
              <a:rPr lang="en-US" sz="2800" b="1" dirty="0" smtClean="0"/>
              <a:t>=(</a:t>
            </a:r>
            <a:r>
              <a:rPr lang="el-GR" sz="2800" b="1" dirty="0" smtClean="0"/>
              <a:t>τάση_εξόδου</a:t>
            </a:r>
            <a:r>
              <a:rPr lang="en-US" sz="2800" b="1" dirty="0" smtClean="0"/>
              <a:t>-0.5</a:t>
            </a:r>
            <a:r>
              <a:rPr lang="en-US" sz="2800" b="1" dirty="0"/>
              <a:t>)*</a:t>
            </a:r>
            <a:r>
              <a:rPr lang="en-US" sz="2800" b="1" dirty="0" smtClean="0"/>
              <a:t>100</a:t>
            </a:r>
            <a:r>
              <a:rPr lang="el-GR" sz="2800" b="1" dirty="0" smtClean="0"/>
              <a:t>.</a:t>
            </a:r>
            <a:endParaRPr lang="el-GR" sz="2800" b="1" dirty="0"/>
          </a:p>
        </p:txBody>
      </p:sp>
      <p:pic>
        <p:nvPicPr>
          <p:cNvPr id="4" name="Εικόνα 3"/>
          <p:cNvPicPr>
            <a:picLocks noChangeAspect="1"/>
          </p:cNvPicPr>
          <p:nvPr/>
        </p:nvPicPr>
        <p:blipFill>
          <a:blip r:embed="rId2"/>
          <a:stretch>
            <a:fillRect/>
          </a:stretch>
        </p:blipFill>
        <p:spPr>
          <a:xfrm>
            <a:off x="3467819" y="3209026"/>
            <a:ext cx="6989391" cy="2494605"/>
          </a:xfrm>
          <a:prstGeom prst="rect">
            <a:avLst/>
          </a:prstGeom>
        </p:spPr>
      </p:pic>
    </p:spTree>
    <p:extLst>
      <p:ext uri="{BB962C8B-B14F-4D97-AF65-F5344CB8AC3E}">
        <p14:creationId xmlns:p14="http://schemas.microsoft.com/office/powerpoint/2010/main" val="1985114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endParaRPr lang="el-GR" dirty="0"/>
          </a:p>
        </p:txBody>
      </p:sp>
      <p:sp>
        <p:nvSpPr>
          <p:cNvPr id="3" name="Θέση περιεχομένου 2"/>
          <p:cNvSpPr>
            <a:spLocks noGrp="1"/>
          </p:cNvSpPr>
          <p:nvPr>
            <p:ph idx="1"/>
          </p:nvPr>
        </p:nvSpPr>
        <p:spPr>
          <a:xfrm>
            <a:off x="1097280" y="1914745"/>
            <a:ext cx="10058400" cy="4555065"/>
          </a:xfrm>
        </p:spPr>
        <p:txBody>
          <a:bodyPr numCol="1">
            <a:normAutofit/>
          </a:bodyPr>
          <a:lstStyle/>
          <a:p>
            <a:r>
              <a:rPr lang="el-GR" sz="2800" dirty="0" smtClean="0"/>
              <a:t>Να τυπώνεται στο </a:t>
            </a:r>
            <a:r>
              <a:rPr lang="en-US" sz="2800" dirty="0" smtClean="0"/>
              <a:t>serial monitor </a:t>
            </a:r>
            <a:r>
              <a:rPr lang="el-GR" sz="2800" dirty="0" smtClean="0"/>
              <a:t>η θερμοκρασία και ανάλογα με τη θερμοκρασία να ανάβουν ορισμένα </a:t>
            </a:r>
            <a:r>
              <a:rPr lang="en-US" sz="2800" dirty="0" smtClean="0"/>
              <a:t>led.</a:t>
            </a:r>
            <a:endParaRPr lang="el-GR" sz="2800" dirty="0" smtClean="0"/>
          </a:p>
          <a:p>
            <a:r>
              <a:rPr lang="el-GR" sz="2800" dirty="0" smtClean="0"/>
              <a:t>Ποιο </a:t>
            </a:r>
            <a:r>
              <a:rPr lang="en-US" sz="2800" dirty="0" smtClean="0"/>
              <a:t>led </a:t>
            </a:r>
            <a:r>
              <a:rPr lang="el-GR" sz="2800" dirty="0" smtClean="0"/>
              <a:t>να ανάβει;</a:t>
            </a:r>
            <a:endParaRPr lang="en-US" sz="2800" dirty="0" smtClean="0"/>
          </a:p>
          <a:p>
            <a:r>
              <a:rPr lang="el-GR" sz="2800" b="1" dirty="0" smtClean="0"/>
              <a:t>Τ&lt;20°C-&gt;κίτρινο</a:t>
            </a:r>
          </a:p>
          <a:p>
            <a:r>
              <a:rPr lang="el-GR" sz="2800" b="1" dirty="0" smtClean="0"/>
              <a:t>20°C&lt;Τ&lt;22°C</a:t>
            </a:r>
            <a:r>
              <a:rPr lang="el-GR" sz="2800" b="1" dirty="0"/>
              <a:t>-</a:t>
            </a:r>
            <a:r>
              <a:rPr lang="el-GR" sz="2800" b="1" dirty="0" smtClean="0"/>
              <a:t>&gt;πράσινο</a:t>
            </a:r>
            <a:endParaRPr lang="el-GR" sz="2800" b="1" dirty="0"/>
          </a:p>
          <a:p>
            <a:r>
              <a:rPr lang="el-GR" sz="2800" b="1" dirty="0" smtClean="0"/>
              <a:t>22°C&lt;Τ&lt;24°C</a:t>
            </a:r>
            <a:r>
              <a:rPr lang="el-GR" sz="2800" b="1" dirty="0"/>
              <a:t>-</a:t>
            </a:r>
            <a:r>
              <a:rPr lang="el-GR" sz="2800" b="1" dirty="0" smtClean="0"/>
              <a:t>&gt;μπλε</a:t>
            </a:r>
          </a:p>
          <a:p>
            <a:r>
              <a:rPr lang="el-GR" sz="2800" b="1" dirty="0" smtClean="0"/>
              <a:t>24°C&lt;Τ&lt;26°C</a:t>
            </a:r>
            <a:r>
              <a:rPr lang="el-GR" sz="2800" b="1" dirty="0"/>
              <a:t>-</a:t>
            </a:r>
            <a:r>
              <a:rPr lang="el-GR" sz="2800" b="1" dirty="0" smtClean="0"/>
              <a:t>&gt;γαλάζιο</a:t>
            </a:r>
          </a:p>
          <a:p>
            <a:r>
              <a:rPr lang="el-GR" sz="2800" b="1" dirty="0" smtClean="0"/>
              <a:t>26°C&lt;Τ-&gt;κόκκινο</a:t>
            </a:r>
            <a:endParaRPr lang="el-GR" sz="2800" b="1" dirty="0"/>
          </a:p>
          <a:p>
            <a:endParaRPr lang="el-GR" sz="2800" dirty="0"/>
          </a:p>
          <a:p>
            <a:endParaRPr lang="el-GR" sz="2800" dirty="0"/>
          </a:p>
          <a:p>
            <a:endParaRPr lang="el-GR" sz="2800" dirty="0"/>
          </a:p>
        </p:txBody>
      </p:sp>
      <p:sp>
        <p:nvSpPr>
          <p:cNvPr id="4" name="TextBox 3"/>
          <p:cNvSpPr txBox="1"/>
          <p:nvPr/>
        </p:nvSpPr>
        <p:spPr>
          <a:xfrm>
            <a:off x="6159260" y="3105509"/>
            <a:ext cx="4996420" cy="3108543"/>
          </a:xfrm>
          <a:prstGeom prst="rect">
            <a:avLst/>
          </a:prstGeom>
          <a:noFill/>
        </p:spPr>
        <p:txBody>
          <a:bodyPr wrap="square" rtlCol="0">
            <a:spAutoFit/>
          </a:bodyPr>
          <a:lstStyle/>
          <a:p>
            <a:r>
              <a:rPr lang="el-GR" sz="2800" dirty="0" smtClean="0"/>
              <a:t>Κάθε </a:t>
            </a:r>
            <a:r>
              <a:rPr lang="en-US" sz="2800" dirty="0" smtClean="0"/>
              <a:t>led </a:t>
            </a:r>
            <a:r>
              <a:rPr lang="el-GR" sz="2800" dirty="0" smtClean="0"/>
              <a:t>όσο ανεβαίνουμε θερμοκρασία θέλουμε να παραμένει αναμμένο.</a:t>
            </a:r>
          </a:p>
          <a:p>
            <a:r>
              <a:rPr lang="el-GR" sz="2800" dirty="0" smtClean="0"/>
              <a:t>Πχ.</a:t>
            </a:r>
            <a:r>
              <a:rPr lang="el-GR" sz="2800" dirty="0"/>
              <a:t> Τ&lt;20°C-&gt;κίτρινο</a:t>
            </a:r>
          </a:p>
          <a:p>
            <a:r>
              <a:rPr lang="el-GR" sz="2800" dirty="0" smtClean="0"/>
              <a:t>Τ&gt;26°C-&gt;όλα αναμμένα</a:t>
            </a:r>
            <a:endParaRPr lang="el-GR" sz="2800" dirty="0"/>
          </a:p>
          <a:p>
            <a:r>
              <a:rPr lang="el-GR" sz="2800" b="1" dirty="0" smtClean="0"/>
              <a:t>Κάθε </a:t>
            </a:r>
            <a:r>
              <a:rPr lang="en-US" sz="2800" b="1" dirty="0" smtClean="0"/>
              <a:t>led </a:t>
            </a:r>
            <a:r>
              <a:rPr lang="el-GR" sz="2800" b="1" dirty="0" smtClean="0"/>
              <a:t>που ανάβει 2°C αύξηση.</a:t>
            </a:r>
            <a:endParaRPr lang="el-GR" sz="2800" b="1" dirty="0"/>
          </a:p>
        </p:txBody>
      </p:sp>
    </p:spTree>
    <p:extLst>
      <p:ext uri="{BB962C8B-B14F-4D97-AF65-F5344CB8AC3E}">
        <p14:creationId xmlns:p14="http://schemas.microsoft.com/office/powerpoint/2010/main" val="1363255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p:txBody>
          <a:bodyPr/>
          <a:lstStyle/>
          <a:p>
            <a:pPr lvl="0">
              <a:buClr>
                <a:srgbClr val="1CADE4"/>
              </a:buClr>
            </a:pPr>
            <a:r>
              <a:rPr lang="el-GR" sz="2800" dirty="0">
                <a:solidFill>
                  <a:prstClr val="black">
                    <a:lumMod val="75000"/>
                    <a:lumOff val="25000"/>
                  </a:prstClr>
                </a:solidFill>
              </a:rPr>
              <a:t>Υλικά:  </a:t>
            </a:r>
          </a:p>
          <a:p>
            <a:pPr lvl="0">
              <a:buClr>
                <a:srgbClr val="1CADE4"/>
              </a:buClr>
              <a:buFont typeface="Wingdings" panose="05000000000000000000" pitchFamily="2" charset="2"/>
              <a:buChar char="Ø"/>
            </a:pPr>
            <a:r>
              <a:rPr lang="el-GR" sz="2800" dirty="0" smtClean="0">
                <a:solidFill>
                  <a:prstClr val="black">
                    <a:lumMod val="75000"/>
                    <a:lumOff val="25000"/>
                  </a:prstClr>
                </a:solidFill>
              </a:rPr>
              <a:t>5 Αντιστάσεις 220 </a:t>
            </a:r>
            <a:r>
              <a:rPr lang="el-GR" sz="2800" dirty="0">
                <a:solidFill>
                  <a:prstClr val="black">
                    <a:lumMod val="75000"/>
                    <a:lumOff val="25000"/>
                  </a:prstClr>
                </a:solidFill>
              </a:rPr>
              <a:t>Ohm</a:t>
            </a:r>
          </a:p>
          <a:p>
            <a:pPr lvl="0">
              <a:buClr>
                <a:srgbClr val="1CADE4"/>
              </a:buClr>
              <a:buFont typeface="Wingdings" panose="05000000000000000000" pitchFamily="2" charset="2"/>
              <a:buChar char="Ø"/>
            </a:pPr>
            <a:r>
              <a:rPr lang="el-GR" sz="2800" dirty="0" smtClean="0">
                <a:solidFill>
                  <a:prstClr val="black">
                    <a:lumMod val="75000"/>
                    <a:lumOff val="25000"/>
                  </a:prstClr>
                </a:solidFill>
              </a:rPr>
              <a:t>5 </a:t>
            </a:r>
            <a:r>
              <a:rPr lang="en-US" sz="2800" dirty="0" smtClean="0">
                <a:solidFill>
                  <a:prstClr val="black">
                    <a:lumMod val="75000"/>
                    <a:lumOff val="25000"/>
                  </a:prstClr>
                </a:solidFill>
              </a:rPr>
              <a:t>Led</a:t>
            </a:r>
            <a:endParaRPr lang="en-US" sz="2800" dirty="0">
              <a:solidFill>
                <a:prstClr val="black">
                  <a:lumMod val="75000"/>
                  <a:lumOff val="25000"/>
                </a:prstClr>
              </a:solidFill>
            </a:endParaRPr>
          </a:p>
          <a:p>
            <a:pPr lvl="0">
              <a:buClr>
                <a:srgbClr val="1CADE4"/>
              </a:buClr>
              <a:buFont typeface="Wingdings" panose="05000000000000000000" pitchFamily="2" charset="2"/>
              <a:buChar char="Ø"/>
            </a:pPr>
            <a:r>
              <a:rPr lang="en-US" sz="2800" dirty="0">
                <a:solidFill>
                  <a:prstClr val="black">
                    <a:lumMod val="75000"/>
                    <a:lumOff val="25000"/>
                  </a:prstClr>
                </a:solidFill>
              </a:rPr>
              <a:t>LM35Dz(</a:t>
            </a:r>
            <a:r>
              <a:rPr lang="el-GR" sz="2800" dirty="0">
                <a:solidFill>
                  <a:prstClr val="black">
                    <a:lumMod val="75000"/>
                    <a:lumOff val="25000"/>
                  </a:prstClr>
                </a:solidFill>
              </a:rPr>
              <a:t>αισθητήρας θερμοκρασίας</a:t>
            </a:r>
            <a:r>
              <a:rPr lang="en-US" sz="2800" dirty="0">
                <a:solidFill>
                  <a:prstClr val="black">
                    <a:lumMod val="75000"/>
                    <a:lumOff val="25000"/>
                  </a:prstClr>
                </a:solidFill>
              </a:rPr>
              <a:t>)</a:t>
            </a:r>
          </a:p>
          <a:p>
            <a:endParaRPr lang="el-GR" dirty="0"/>
          </a:p>
        </p:txBody>
      </p:sp>
    </p:spTree>
    <p:extLst>
      <p:ext uri="{BB962C8B-B14F-4D97-AF65-F5344CB8AC3E}">
        <p14:creationId xmlns:p14="http://schemas.microsoft.com/office/powerpoint/2010/main" val="3256296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009027" y="1941153"/>
            <a:ext cx="10234906" cy="4305273"/>
          </a:xfrm>
          <a:prstGeom prst="rect">
            <a:avLst/>
          </a:prstGeom>
        </p:spPr>
      </p:pic>
    </p:spTree>
    <p:extLst>
      <p:ext uri="{BB962C8B-B14F-4D97-AF65-F5344CB8AC3E}">
        <p14:creationId xmlns:p14="http://schemas.microsoft.com/office/powerpoint/2010/main" val="3369724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80" y="1845733"/>
            <a:ext cx="4872199" cy="4253142"/>
          </a:xfrm>
        </p:spPr>
        <p:txBody>
          <a:bodyPr>
            <a:normAutofit/>
          </a:bodyPr>
          <a:lstStyle/>
          <a:p>
            <a:pPr>
              <a:buFont typeface="Wingdings" panose="05000000000000000000" pitchFamily="2" charset="2"/>
              <a:buChar char="v"/>
            </a:pPr>
            <a:r>
              <a:rPr lang="el-GR" sz="2800" dirty="0" smtClean="0"/>
              <a:t>Όπως είπαμε και πριν, ανάλογα </a:t>
            </a:r>
            <a:r>
              <a:rPr lang="el-GR" sz="2800" dirty="0"/>
              <a:t>με τη θερμοκρασία δωματίου μπορούμε να προσαρμόσουμε </a:t>
            </a:r>
            <a:r>
              <a:rPr lang="el-GR" sz="2800" dirty="0" smtClean="0"/>
              <a:t>τις θερμοκρασίες, </a:t>
            </a:r>
            <a:r>
              <a:rPr lang="el-GR" sz="2800" dirty="0"/>
              <a:t>ώστε όταν ακουμπάμε τον αισθητήρα και ανεβάζουμε λίγο τη θερμοκρασία να </a:t>
            </a:r>
            <a:r>
              <a:rPr lang="el-GR" sz="2800" dirty="0" smtClean="0"/>
              <a:t>ανάβουν διαδοχικά τα </a:t>
            </a:r>
            <a:r>
              <a:rPr lang="en-US" sz="2800" dirty="0" smtClean="0"/>
              <a:t>led.</a:t>
            </a:r>
            <a:endParaRPr lang="el-GR" sz="2800" dirty="0"/>
          </a:p>
          <a:p>
            <a:endParaRPr lang="el-GR" dirty="0"/>
          </a:p>
        </p:txBody>
      </p:sp>
      <p:pic>
        <p:nvPicPr>
          <p:cNvPr id="4" name="Εικόνα 3"/>
          <p:cNvPicPr>
            <a:picLocks noChangeAspect="1"/>
          </p:cNvPicPr>
          <p:nvPr/>
        </p:nvPicPr>
        <p:blipFill>
          <a:blip r:embed="rId2"/>
          <a:stretch>
            <a:fillRect/>
          </a:stretch>
        </p:blipFill>
        <p:spPr>
          <a:xfrm>
            <a:off x="6126480" y="1752139"/>
            <a:ext cx="4378872" cy="4440330"/>
          </a:xfrm>
          <a:prstGeom prst="rect">
            <a:avLst/>
          </a:prstGeom>
        </p:spPr>
      </p:pic>
    </p:spTree>
    <p:extLst>
      <p:ext uri="{BB962C8B-B14F-4D97-AF65-F5344CB8AC3E}">
        <p14:creationId xmlns:p14="http://schemas.microsoft.com/office/powerpoint/2010/main" val="408612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79" y="1845734"/>
            <a:ext cx="10858931" cy="4520560"/>
          </a:xfrm>
        </p:spPr>
        <p:txBody>
          <a:bodyPr numCol="2">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LEDS.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4</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l-GR"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ANALOG VALUE WE READ FROM THE SENSOR.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tempv</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0-1023. //WE CONVERT ANALOG VALUE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TO </a:t>
            </a:r>
            <a:r>
              <a:rPr lang="en-US" dirty="0">
                <a:solidFill>
                  <a:srgbClr val="008000"/>
                </a:solidFill>
                <a:latin typeface="Courier New" panose="02070309020205020404" pitchFamily="49" charset="0"/>
              </a:rPr>
              <a:t>VOLTS.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volts</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tempv</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1023.0</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0-5. //volts to </a:t>
            </a:r>
            <a:r>
              <a:rPr lang="en-US" dirty="0" err="1">
                <a:solidFill>
                  <a:srgbClr val="008000"/>
                </a:solidFill>
                <a:latin typeface="Courier New" panose="02070309020205020404" pitchFamily="49" charset="0"/>
              </a:rPr>
              <a:t>mvolts</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mv</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volts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//WE FIND THE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TEMPERATURE</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mv</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//TEMPERATURE.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"Temperature: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 Celsius."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3461230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r>
              <a:rPr lang="el-GR" dirty="0" smtClean="0"/>
              <a:t>(Συνέχεια)</a:t>
            </a:r>
            <a:endParaRPr lang="el-GR" dirty="0"/>
          </a:p>
        </p:txBody>
      </p:sp>
      <p:sp>
        <p:nvSpPr>
          <p:cNvPr id="3" name="Θέση περιεχομένου 2"/>
          <p:cNvSpPr>
            <a:spLocks noGrp="1"/>
          </p:cNvSpPr>
          <p:nvPr>
            <p:ph idx="1"/>
          </p:nvPr>
        </p:nvSpPr>
        <p:spPr>
          <a:xfrm>
            <a:off x="1097279" y="1845733"/>
            <a:ext cx="10936569" cy="4606825"/>
          </a:xfrm>
        </p:spPr>
        <p:txBody>
          <a:bodyPr numCol="2">
            <a:normAutofit lnSpcReduction="10000"/>
          </a:bodyPr>
          <a:lstStyle/>
          <a:p>
            <a:r>
              <a:rPr lang="en-US" b="1" dirty="0">
                <a:solidFill>
                  <a:srgbClr val="0000FF"/>
                </a:solidFill>
                <a:latin typeface="Courier New" panose="02070309020205020404" pitchFamily="49" charset="0"/>
              </a:rPr>
              <a:t>if</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temp</a:t>
            </a:r>
            <a:r>
              <a:rPr lang="en-US" b="1" dirty="0" smtClean="0">
                <a:solidFill>
                  <a:srgbClr val="000080"/>
                </a:solidFill>
                <a:latin typeface="Courier New" panose="02070309020205020404" pitchFamily="49" charset="0"/>
              </a:rPr>
              <a:t>&lt;</a:t>
            </a:r>
            <a:r>
              <a:rPr lang="en-US" dirty="0" smtClean="0">
                <a:solidFill>
                  <a:srgbClr val="FF8000"/>
                </a:solidFill>
                <a:latin typeface="Courier New" panose="02070309020205020404" pitchFamily="49" charset="0"/>
              </a:rPr>
              <a:t>20.0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20.0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temp</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22.0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22.0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temp</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24.0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temp</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24.0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temp</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26.0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temp</a:t>
            </a:r>
            <a:r>
              <a:rPr lang="en-US" b="1" dirty="0" smtClean="0">
                <a:solidFill>
                  <a:srgbClr val="000080"/>
                </a:solidFill>
                <a:latin typeface="Courier New" panose="02070309020205020404" pitchFamily="49" charset="0"/>
              </a:rPr>
              <a:t>&gt;</a:t>
            </a:r>
            <a:r>
              <a:rPr lang="en-US" dirty="0" smtClean="0">
                <a:solidFill>
                  <a:srgbClr val="FF8000"/>
                </a:solidFill>
                <a:latin typeface="Courier New" panose="02070309020205020404" pitchFamily="49" charset="0"/>
              </a:rPr>
              <a:t>26.0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844279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19508" y="286603"/>
            <a:ext cx="10336171" cy="1450757"/>
          </a:xfrm>
        </p:spPr>
        <p:txBody>
          <a:bodyPr/>
          <a:lstStyle/>
          <a:p>
            <a:r>
              <a:rPr lang="el-GR" dirty="0" smtClean="0"/>
              <a:t>Φωτοαντίσταση(</a:t>
            </a:r>
            <a:r>
              <a:rPr lang="en-US" dirty="0" smtClean="0"/>
              <a:t>photoresistor</a:t>
            </a:r>
            <a:r>
              <a:rPr lang="el-GR" dirty="0" smtClean="0"/>
              <a:t>)</a:t>
            </a:r>
            <a:endParaRPr lang="el-GR" dirty="0"/>
          </a:p>
        </p:txBody>
      </p:sp>
      <p:sp>
        <p:nvSpPr>
          <p:cNvPr id="3" name="Θέση περιεχομένου 2"/>
          <p:cNvSpPr>
            <a:spLocks noGrp="1"/>
          </p:cNvSpPr>
          <p:nvPr>
            <p:ph idx="1"/>
          </p:nvPr>
        </p:nvSpPr>
        <p:spPr>
          <a:xfrm>
            <a:off x="819509" y="1778965"/>
            <a:ext cx="6869801" cy="4725352"/>
          </a:xfrm>
        </p:spPr>
        <p:txBody>
          <a:bodyPr>
            <a:normAutofit/>
          </a:bodyPr>
          <a:lstStyle/>
          <a:p>
            <a:r>
              <a:rPr lang="el-GR" sz="2800" dirty="0"/>
              <a:t>Η αντίσταση είναι ένα ηλεκτρονικό εξάρτημα που μειώνει την ποσότητα ρεύματος που ρέει μέσω ενός κυκλώματος. </a:t>
            </a:r>
            <a:r>
              <a:rPr lang="el-GR" sz="2800" dirty="0" smtClean="0"/>
              <a:t>Η τιμή μιας </a:t>
            </a:r>
            <a:r>
              <a:rPr lang="el-GR" sz="2800" dirty="0"/>
              <a:t>μεταβλητής </a:t>
            </a:r>
            <a:r>
              <a:rPr lang="el-GR" sz="2800" dirty="0" smtClean="0"/>
              <a:t>αντίστασης ποικίλλει </a:t>
            </a:r>
            <a:r>
              <a:rPr lang="el-GR" sz="2800" dirty="0"/>
              <a:t>ανάλογα με κάποια κατάσταση</a:t>
            </a:r>
            <a:r>
              <a:rPr lang="el-GR" sz="2800" dirty="0" smtClean="0"/>
              <a:t>.</a:t>
            </a:r>
          </a:p>
          <a:p>
            <a:r>
              <a:rPr lang="el-GR" sz="2800" dirty="0" smtClean="0"/>
              <a:t>Η </a:t>
            </a:r>
            <a:r>
              <a:rPr lang="el-GR" sz="2800" dirty="0" err="1"/>
              <a:t>φωτοαντίσταση</a:t>
            </a:r>
            <a:r>
              <a:rPr lang="el-GR" sz="2800" dirty="0"/>
              <a:t> είναι μια </a:t>
            </a:r>
            <a:r>
              <a:rPr lang="el-GR" sz="2800" b="1" dirty="0"/>
              <a:t>μεταβλητή αντίσταση</a:t>
            </a:r>
            <a:r>
              <a:rPr lang="el-GR" sz="2800" dirty="0"/>
              <a:t> που </a:t>
            </a:r>
            <a:r>
              <a:rPr lang="el-GR" sz="2800" dirty="0" smtClean="0"/>
              <a:t>αλλάζει </a:t>
            </a:r>
            <a:r>
              <a:rPr lang="el-GR" sz="2800" dirty="0"/>
              <a:t>αντιστρόφως</a:t>
            </a:r>
            <a:r>
              <a:rPr lang="el-GR" sz="2800" dirty="0" smtClean="0"/>
              <a:t> ανάλογα </a:t>
            </a:r>
            <a:r>
              <a:rPr lang="el-GR" sz="2800" dirty="0"/>
              <a:t>με την ποσότητα φωτός στην οποία εκτίθεται. </a:t>
            </a:r>
            <a:endParaRPr lang="el-GR" sz="2800" dirty="0" smtClean="0"/>
          </a:p>
          <a:p>
            <a:r>
              <a:rPr lang="el-GR" sz="2800" dirty="0" smtClean="0"/>
              <a:t>Μια </a:t>
            </a:r>
            <a:r>
              <a:rPr lang="el-GR" sz="2800" dirty="0" err="1"/>
              <a:t>φωτοαντίσταση</a:t>
            </a:r>
            <a:r>
              <a:rPr lang="el-GR" sz="2800" dirty="0"/>
              <a:t> είναι </a:t>
            </a:r>
            <a:r>
              <a:rPr lang="el-GR" sz="2800" dirty="0" smtClean="0"/>
              <a:t>κατασκευασμένη </a:t>
            </a:r>
            <a:r>
              <a:rPr lang="el-GR" sz="2800" dirty="0"/>
              <a:t>από ένα πολύ ανθεκτικό υλικό ημιαγωγού</a:t>
            </a:r>
            <a:r>
              <a:rPr lang="el-GR" sz="2800" dirty="0" smtClean="0"/>
              <a:t>. </a:t>
            </a:r>
            <a:endParaRPr lang="el-GR" sz="2800" dirty="0"/>
          </a:p>
        </p:txBody>
      </p:sp>
      <p:pic>
        <p:nvPicPr>
          <p:cNvPr id="4" name="Εικόνα 3"/>
          <p:cNvPicPr>
            <a:picLocks noChangeAspect="1"/>
          </p:cNvPicPr>
          <p:nvPr/>
        </p:nvPicPr>
        <p:blipFill>
          <a:blip r:embed="rId2"/>
          <a:stretch>
            <a:fillRect/>
          </a:stretch>
        </p:blipFill>
        <p:spPr>
          <a:xfrm>
            <a:off x="8134343" y="1839548"/>
            <a:ext cx="2576305" cy="1769942"/>
          </a:xfrm>
          <a:prstGeom prst="rect">
            <a:avLst/>
          </a:prstGeom>
        </p:spPr>
      </p:pic>
      <p:pic>
        <p:nvPicPr>
          <p:cNvPr id="5" name="Εικόνα 4"/>
          <p:cNvPicPr>
            <a:picLocks noChangeAspect="1"/>
          </p:cNvPicPr>
          <p:nvPr/>
        </p:nvPicPr>
        <p:blipFill>
          <a:blip r:embed="rId3"/>
          <a:stretch>
            <a:fillRect/>
          </a:stretch>
        </p:blipFill>
        <p:spPr>
          <a:xfrm>
            <a:off x="7689313" y="3609490"/>
            <a:ext cx="3466367" cy="2566359"/>
          </a:xfrm>
          <a:prstGeom prst="rect">
            <a:avLst/>
          </a:prstGeom>
        </p:spPr>
      </p:pic>
    </p:spTree>
    <p:extLst>
      <p:ext uri="{BB962C8B-B14F-4D97-AF65-F5344CB8AC3E}">
        <p14:creationId xmlns:p14="http://schemas.microsoft.com/office/powerpoint/2010/main" val="492972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rotWithShape="1">
          <a:blip r:embed="rId2"/>
          <a:srcRect l="443"/>
          <a:stretch/>
        </p:blipFill>
        <p:spPr>
          <a:xfrm>
            <a:off x="252772" y="326275"/>
            <a:ext cx="11589499" cy="5643204"/>
          </a:xfrm>
          <a:prstGeom prst="rect">
            <a:avLst/>
          </a:prstGeom>
        </p:spPr>
      </p:pic>
    </p:spTree>
    <p:extLst>
      <p:ext uri="{BB962C8B-B14F-4D97-AF65-F5344CB8AC3E}">
        <p14:creationId xmlns:p14="http://schemas.microsoft.com/office/powerpoint/2010/main" val="2337560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83412" y="286604"/>
            <a:ext cx="10172268" cy="1481812"/>
          </a:xfrm>
        </p:spPr>
        <p:txBody>
          <a:bodyPr>
            <a:normAutofit fontScale="90000"/>
          </a:bodyPr>
          <a:lstStyle/>
          <a:p>
            <a:r>
              <a:rPr lang="el-GR" dirty="0" smtClean="0"/>
              <a:t>Είδη αισθητήρων</a:t>
            </a:r>
            <a:br>
              <a:rPr lang="el-GR" dirty="0" smtClean="0"/>
            </a:br>
            <a:r>
              <a:rPr lang="el-GR" dirty="0" smtClean="0"/>
              <a:t>(</a:t>
            </a:r>
            <a:r>
              <a:rPr lang="el-GR" dirty="0"/>
              <a:t>Ταξινόμηση	</a:t>
            </a:r>
            <a:r>
              <a:rPr lang="el-GR" dirty="0" smtClean="0"/>
              <a:t>κατά την περιοχή ανίχνευσης)</a:t>
            </a:r>
            <a:endParaRPr lang="el-GR" dirty="0"/>
          </a:p>
        </p:txBody>
      </p:sp>
      <p:sp>
        <p:nvSpPr>
          <p:cNvPr id="3" name="Θέση περιεχομένου 2"/>
          <p:cNvSpPr>
            <a:spLocks noGrp="1"/>
          </p:cNvSpPr>
          <p:nvPr>
            <p:ph idx="1"/>
          </p:nvPr>
        </p:nvSpPr>
        <p:spPr>
          <a:xfrm>
            <a:off x="1097280" y="4477109"/>
            <a:ext cx="4639286" cy="1923691"/>
          </a:xfrm>
        </p:spPr>
        <p:txBody>
          <a:bodyPr>
            <a:normAutofit/>
          </a:bodyPr>
          <a:lstStyle/>
          <a:p>
            <a:r>
              <a:rPr lang="el-GR" dirty="0" smtClean="0"/>
              <a:t> </a:t>
            </a:r>
            <a:endParaRPr lang="en-US" dirty="0"/>
          </a:p>
        </p:txBody>
      </p:sp>
      <p:sp>
        <p:nvSpPr>
          <p:cNvPr id="5" name="TextBox 4"/>
          <p:cNvSpPr txBox="1"/>
          <p:nvPr/>
        </p:nvSpPr>
        <p:spPr>
          <a:xfrm>
            <a:off x="1247379" y="1961079"/>
            <a:ext cx="4339087" cy="3539430"/>
          </a:xfrm>
          <a:prstGeom prst="rect">
            <a:avLst/>
          </a:prstGeom>
          <a:noFill/>
        </p:spPr>
        <p:txBody>
          <a:bodyPr wrap="square" rtlCol="0">
            <a:spAutoFit/>
          </a:bodyPr>
          <a:lstStyle/>
          <a:p>
            <a:pPr marL="285750" indent="-285750">
              <a:buFont typeface="Arial" panose="020B0604020202020204" pitchFamily="34" charset="0"/>
              <a:buChar char="•"/>
            </a:pPr>
            <a:r>
              <a:rPr lang="el-GR" sz="2800" dirty="0"/>
              <a:t>Ηλεκτρικοί	</a:t>
            </a:r>
            <a:endParaRPr lang="el-GR" sz="2800" dirty="0" smtClean="0"/>
          </a:p>
          <a:p>
            <a:pPr marL="285750" indent="-285750">
              <a:buFont typeface="Arial" panose="020B0604020202020204" pitchFamily="34" charset="0"/>
              <a:buChar char="•"/>
            </a:pPr>
            <a:r>
              <a:rPr lang="el-GR" sz="2800" dirty="0" smtClean="0"/>
              <a:t>Μαγνητικοί</a:t>
            </a:r>
          </a:p>
          <a:p>
            <a:pPr marL="285750" indent="-285750">
              <a:buFont typeface="Arial" panose="020B0604020202020204" pitchFamily="34" charset="0"/>
              <a:buChar char="•"/>
            </a:pPr>
            <a:r>
              <a:rPr lang="el-GR" sz="2800" dirty="0" smtClean="0"/>
              <a:t>Ηλεκτρομαγνητικοί</a:t>
            </a:r>
          </a:p>
          <a:p>
            <a:pPr marL="285750" indent="-285750">
              <a:buFont typeface="Arial" panose="020B0604020202020204" pitchFamily="34" charset="0"/>
              <a:buChar char="•"/>
            </a:pPr>
            <a:r>
              <a:rPr lang="el-GR" sz="2800" dirty="0" smtClean="0"/>
              <a:t>Ακουστικοί</a:t>
            </a:r>
            <a:r>
              <a:rPr lang="el-GR" sz="2800" dirty="0"/>
              <a:t>	</a:t>
            </a:r>
            <a:endParaRPr lang="el-GR" sz="2800" dirty="0" smtClean="0"/>
          </a:p>
          <a:p>
            <a:pPr marL="285750" indent="-285750">
              <a:buFont typeface="Arial" panose="020B0604020202020204" pitchFamily="34" charset="0"/>
              <a:buChar char="•"/>
            </a:pPr>
            <a:r>
              <a:rPr lang="el-GR" sz="2800" dirty="0" smtClean="0"/>
              <a:t>Χημικοί</a:t>
            </a:r>
            <a:r>
              <a:rPr lang="el-GR" sz="2800" dirty="0"/>
              <a:t>	</a:t>
            </a:r>
            <a:endParaRPr lang="el-GR" sz="2800" dirty="0" smtClean="0"/>
          </a:p>
          <a:p>
            <a:pPr marL="285750" indent="-285750">
              <a:buFont typeface="Arial" panose="020B0604020202020204" pitchFamily="34" charset="0"/>
              <a:buChar char="•"/>
            </a:pPr>
            <a:r>
              <a:rPr lang="el-GR" sz="2800" dirty="0" smtClean="0"/>
              <a:t>Οπτικοί</a:t>
            </a:r>
            <a:r>
              <a:rPr lang="el-GR" sz="2800" dirty="0"/>
              <a:t>	</a:t>
            </a:r>
            <a:endParaRPr lang="el-GR" sz="2800" dirty="0" smtClean="0"/>
          </a:p>
          <a:p>
            <a:pPr marL="285750" indent="-285750">
              <a:buFont typeface="Arial" panose="020B0604020202020204" pitchFamily="34" charset="0"/>
              <a:buChar char="•"/>
            </a:pPr>
            <a:r>
              <a:rPr lang="el-GR" sz="2800" dirty="0"/>
              <a:t>Θερμικοί	Μηχανικοί	</a:t>
            </a:r>
            <a:endParaRPr lang="en-US" sz="2800" dirty="0"/>
          </a:p>
          <a:p>
            <a:pPr marL="285750" indent="-285750">
              <a:buFont typeface="Arial" panose="020B0604020202020204" pitchFamily="34" charset="0"/>
              <a:buChar char="•"/>
            </a:pPr>
            <a:r>
              <a:rPr lang="el-GR" sz="2800" dirty="0"/>
              <a:t>Ακτινοβολίας	Βιολογικοί</a:t>
            </a:r>
            <a:endParaRPr lang="en-US" sz="2800" dirty="0"/>
          </a:p>
        </p:txBody>
      </p:sp>
      <p:pic>
        <p:nvPicPr>
          <p:cNvPr id="6" name="Εικόνα 5"/>
          <p:cNvPicPr>
            <a:picLocks noChangeAspect="1"/>
          </p:cNvPicPr>
          <p:nvPr/>
        </p:nvPicPr>
        <p:blipFill rotWithShape="1">
          <a:blip r:embed="rId2"/>
          <a:srcRect r="5326" b="5323"/>
          <a:stretch/>
        </p:blipFill>
        <p:spPr>
          <a:xfrm>
            <a:off x="6830323" y="1991223"/>
            <a:ext cx="3987202" cy="3479141"/>
          </a:xfrm>
          <a:prstGeom prst="rect">
            <a:avLst/>
          </a:prstGeom>
        </p:spPr>
      </p:pic>
    </p:spTree>
    <p:extLst>
      <p:ext uri="{BB962C8B-B14F-4D97-AF65-F5344CB8AC3E}">
        <p14:creationId xmlns:p14="http://schemas.microsoft.com/office/powerpoint/2010/main" val="39335776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Φωτοαντίσταση</a:t>
            </a:r>
          </a:p>
        </p:txBody>
      </p:sp>
      <p:pic>
        <p:nvPicPr>
          <p:cNvPr id="4" name="Θέση περιεχομένου 3"/>
          <p:cNvPicPr>
            <a:picLocks noGrp="1" noChangeAspect="1"/>
          </p:cNvPicPr>
          <p:nvPr>
            <p:ph idx="1"/>
          </p:nvPr>
        </p:nvPicPr>
        <p:blipFill rotWithShape="1">
          <a:blip r:embed="rId2"/>
          <a:srcRect b="2005"/>
          <a:stretch/>
        </p:blipFill>
        <p:spPr>
          <a:xfrm>
            <a:off x="1097280" y="1906647"/>
            <a:ext cx="4091238" cy="4146701"/>
          </a:xfrm>
          <a:prstGeom prst="rect">
            <a:avLst/>
          </a:prstGeom>
        </p:spPr>
      </p:pic>
      <p:sp>
        <p:nvSpPr>
          <p:cNvPr id="6" name="TextBox 5"/>
          <p:cNvSpPr txBox="1"/>
          <p:nvPr/>
        </p:nvSpPr>
        <p:spPr>
          <a:xfrm>
            <a:off x="5736566" y="2425725"/>
            <a:ext cx="5607169" cy="3108543"/>
          </a:xfrm>
          <a:prstGeom prst="rect">
            <a:avLst/>
          </a:prstGeom>
          <a:noFill/>
        </p:spPr>
        <p:txBody>
          <a:bodyPr wrap="square" rtlCol="0">
            <a:spAutoFit/>
          </a:bodyPr>
          <a:lstStyle/>
          <a:p>
            <a:r>
              <a:rPr lang="el-GR" sz="2800" dirty="0" smtClean="0"/>
              <a:t>Η </a:t>
            </a:r>
            <a:r>
              <a:rPr lang="el-GR" sz="2800" dirty="0" err="1"/>
              <a:t>φωτοαντίσταση</a:t>
            </a:r>
            <a:r>
              <a:rPr lang="el-GR" sz="2800" dirty="0"/>
              <a:t>, επίσης </a:t>
            </a:r>
            <a:r>
              <a:rPr lang="el-GR" sz="2800" dirty="0" smtClean="0"/>
              <a:t>γνωστή </a:t>
            </a:r>
            <a:r>
              <a:rPr lang="el-GR" sz="2800" dirty="0"/>
              <a:t>ως </a:t>
            </a:r>
            <a:r>
              <a:rPr lang="el-GR" sz="2800" u="sng" dirty="0" smtClean="0"/>
              <a:t>αντίσταση που εξαρτάται </a:t>
            </a:r>
            <a:r>
              <a:rPr lang="el-GR" sz="2800" u="sng" dirty="0"/>
              <a:t>από το φως </a:t>
            </a:r>
            <a:r>
              <a:rPr lang="el-GR" sz="2800" dirty="0"/>
              <a:t>(</a:t>
            </a:r>
            <a:r>
              <a:rPr lang="el-GR" sz="2800" b="1" dirty="0"/>
              <a:t>LDR</a:t>
            </a:r>
            <a:r>
              <a:rPr lang="el-GR" sz="2800" dirty="0"/>
              <a:t>), </a:t>
            </a:r>
            <a:r>
              <a:rPr lang="el-GR" sz="2800" dirty="0" smtClean="0"/>
              <a:t>χρησιμοποιείται </a:t>
            </a:r>
            <a:r>
              <a:rPr lang="el-GR" sz="2800" dirty="0"/>
              <a:t>συχνότερα για να </a:t>
            </a:r>
            <a:r>
              <a:rPr lang="el-GR" sz="2800" dirty="0" smtClean="0"/>
              <a:t>δείξει </a:t>
            </a:r>
            <a:r>
              <a:rPr lang="el-GR" sz="2800" dirty="0"/>
              <a:t>την παρουσία ή την απουσία φωτός ή για τη μέτρηση της έντασης του φωτός.</a:t>
            </a:r>
          </a:p>
        </p:txBody>
      </p:sp>
    </p:spTree>
    <p:extLst>
      <p:ext uri="{BB962C8B-B14F-4D97-AF65-F5344CB8AC3E}">
        <p14:creationId xmlns:p14="http://schemas.microsoft.com/office/powerpoint/2010/main" val="1874209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500333" y="286603"/>
            <a:ext cx="10655348" cy="1450757"/>
          </a:xfrm>
        </p:spPr>
        <p:txBody>
          <a:bodyPr/>
          <a:lstStyle/>
          <a:p>
            <a:r>
              <a:rPr lang="el-GR" dirty="0"/>
              <a:t>Φωτοαντίσταση</a:t>
            </a:r>
          </a:p>
        </p:txBody>
      </p:sp>
      <p:pic>
        <p:nvPicPr>
          <p:cNvPr id="4" name="Εικόνα 3"/>
          <p:cNvPicPr>
            <a:picLocks noChangeAspect="1"/>
          </p:cNvPicPr>
          <p:nvPr/>
        </p:nvPicPr>
        <p:blipFill rotWithShape="1">
          <a:blip r:embed="rId2"/>
          <a:srcRect l="6272" r="4702"/>
          <a:stretch/>
        </p:blipFill>
        <p:spPr>
          <a:xfrm>
            <a:off x="6902840" y="2439556"/>
            <a:ext cx="4892345" cy="2978091"/>
          </a:xfrm>
          <a:prstGeom prst="rect">
            <a:avLst/>
          </a:prstGeom>
        </p:spPr>
      </p:pic>
      <p:sp>
        <p:nvSpPr>
          <p:cNvPr id="6" name="TextBox 5"/>
          <p:cNvSpPr txBox="1"/>
          <p:nvPr/>
        </p:nvSpPr>
        <p:spPr>
          <a:xfrm>
            <a:off x="595222" y="2589773"/>
            <a:ext cx="6402508" cy="2677656"/>
          </a:xfrm>
          <a:prstGeom prst="rect">
            <a:avLst/>
          </a:prstGeom>
          <a:noFill/>
        </p:spPr>
        <p:txBody>
          <a:bodyPr wrap="square" rtlCol="0">
            <a:spAutoFit/>
          </a:bodyPr>
          <a:lstStyle/>
          <a:p>
            <a:r>
              <a:rPr lang="el-GR" sz="2800" dirty="0"/>
              <a:t>Όταν το φως χτυπήσει </a:t>
            </a:r>
            <a:r>
              <a:rPr lang="el-GR" sz="2800" dirty="0" smtClean="0"/>
              <a:t>την </a:t>
            </a:r>
            <a:r>
              <a:rPr lang="el-GR" sz="2800" dirty="0" err="1"/>
              <a:t>φωτοαντίσταση</a:t>
            </a:r>
            <a:r>
              <a:rPr lang="el-GR" sz="2800" dirty="0"/>
              <a:t>, τα φωτόνια από το φως διεγείρουν τα ηλεκτρόνια στη ζώνη σθένους, αυξάνοντας τα επίπεδα ενέργειας τους και επιτρέποντάς τους να διασχίσουν το ενεργειακό </a:t>
            </a:r>
            <a:r>
              <a:rPr lang="el-GR" sz="2800" dirty="0" smtClean="0"/>
              <a:t>χάσμα.</a:t>
            </a:r>
            <a:endParaRPr lang="el-GR" sz="2800" dirty="0"/>
          </a:p>
        </p:txBody>
      </p:sp>
    </p:spTree>
    <p:extLst>
      <p:ext uri="{BB962C8B-B14F-4D97-AF65-F5344CB8AC3E}">
        <p14:creationId xmlns:p14="http://schemas.microsoft.com/office/powerpoint/2010/main" val="1199536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Φωτοαντίσταση</a:t>
            </a:r>
          </a:p>
        </p:txBody>
      </p:sp>
      <p:sp>
        <p:nvSpPr>
          <p:cNvPr id="3" name="Θέση περιεχομένου 2"/>
          <p:cNvSpPr>
            <a:spLocks noGrp="1"/>
          </p:cNvSpPr>
          <p:nvPr>
            <p:ph idx="1"/>
          </p:nvPr>
        </p:nvSpPr>
        <p:spPr>
          <a:xfrm>
            <a:off x="1097280" y="1845733"/>
            <a:ext cx="10988328" cy="3105829"/>
          </a:xfrm>
        </p:spPr>
        <p:txBody>
          <a:bodyPr>
            <a:normAutofit/>
          </a:bodyPr>
          <a:lstStyle/>
          <a:p>
            <a:r>
              <a:rPr lang="el-GR" sz="2800" dirty="0" smtClean="0"/>
              <a:t>Έτσι ορισμένα ηλεκτρόνια μεταπηδούν στη </a:t>
            </a:r>
            <a:r>
              <a:rPr lang="el-GR" sz="2800" dirty="0"/>
              <a:t>ζώνη </a:t>
            </a:r>
            <a:r>
              <a:rPr lang="el-GR" sz="2800" dirty="0" smtClean="0"/>
              <a:t>αγωγιμότητας(γίνονται ελεύθερα και μπορούν πλέον να κινηθούν μέσα στο υλικό-&gt;ηλεκτρικό ρεύμα). </a:t>
            </a:r>
          </a:p>
          <a:p>
            <a:r>
              <a:rPr lang="el-GR" sz="2800" dirty="0" smtClean="0"/>
              <a:t>Επειδή </a:t>
            </a:r>
            <a:r>
              <a:rPr lang="el-GR" sz="2800" dirty="0"/>
              <a:t>περισσότερα ηλεκτρόνια είναι στη συνέχεια διαθέσιμα για την παροχή ηλεκτρικής ενέργειας, η αντίσταση του </a:t>
            </a:r>
            <a:r>
              <a:rPr lang="el-GR" sz="2800" dirty="0" smtClean="0"/>
              <a:t>φωτοαντιστάτη </a:t>
            </a:r>
            <a:r>
              <a:rPr lang="el-GR" sz="2800" dirty="0"/>
              <a:t>πέφτει.</a:t>
            </a:r>
          </a:p>
          <a:p>
            <a:endParaRPr lang="el-GR" sz="2800" dirty="0"/>
          </a:p>
        </p:txBody>
      </p:sp>
      <p:pic>
        <p:nvPicPr>
          <p:cNvPr id="4" name="Εικόνα 3"/>
          <p:cNvPicPr>
            <a:picLocks noChangeAspect="1"/>
          </p:cNvPicPr>
          <p:nvPr/>
        </p:nvPicPr>
        <p:blipFill rotWithShape="1">
          <a:blip r:embed="rId2"/>
          <a:srcRect t="1" r="384" b="1126"/>
          <a:stretch/>
        </p:blipFill>
        <p:spPr>
          <a:xfrm>
            <a:off x="2791903" y="4055942"/>
            <a:ext cx="6274460" cy="2229793"/>
          </a:xfrm>
          <a:prstGeom prst="rect">
            <a:avLst/>
          </a:prstGeom>
        </p:spPr>
      </p:pic>
      <p:sp>
        <p:nvSpPr>
          <p:cNvPr id="5" name="TextBox 4"/>
          <p:cNvSpPr txBox="1"/>
          <p:nvPr/>
        </p:nvSpPr>
        <p:spPr>
          <a:xfrm>
            <a:off x="1483742" y="4816895"/>
            <a:ext cx="1423360" cy="707886"/>
          </a:xfrm>
          <a:prstGeom prst="rect">
            <a:avLst/>
          </a:prstGeom>
          <a:noFill/>
        </p:spPr>
        <p:txBody>
          <a:bodyPr wrap="square" rtlCol="0">
            <a:spAutoFit/>
          </a:bodyPr>
          <a:lstStyle/>
          <a:p>
            <a:pPr algn="ctr"/>
            <a:r>
              <a:rPr lang="el-GR" sz="2000" dirty="0" smtClean="0"/>
              <a:t>Ενεργειακό χάσμα</a:t>
            </a:r>
            <a:endParaRPr lang="el-GR" sz="2000" dirty="0"/>
          </a:p>
        </p:txBody>
      </p:sp>
    </p:spTree>
    <p:extLst>
      <p:ext uri="{BB962C8B-B14F-4D97-AF65-F5344CB8AC3E}">
        <p14:creationId xmlns:p14="http://schemas.microsoft.com/office/powerpoint/2010/main" val="1913337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Φωτοαντίσταση</a:t>
            </a:r>
          </a:p>
        </p:txBody>
      </p:sp>
      <p:sp>
        <p:nvSpPr>
          <p:cNvPr id="3" name="Θέση περιεχομένου 2"/>
          <p:cNvSpPr>
            <a:spLocks noGrp="1"/>
          </p:cNvSpPr>
          <p:nvPr>
            <p:ph idx="1"/>
          </p:nvPr>
        </p:nvSpPr>
        <p:spPr>
          <a:xfrm>
            <a:off x="6672172" y="1845734"/>
            <a:ext cx="4483507" cy="4391164"/>
          </a:xfrm>
        </p:spPr>
        <p:txBody>
          <a:bodyPr>
            <a:normAutofit/>
          </a:bodyPr>
          <a:lstStyle/>
          <a:p>
            <a:r>
              <a:rPr lang="el-GR" sz="2800" dirty="0"/>
              <a:t>Οι αλλαγές στην αντίσταση μπορούν να μετρηθούν και να χρησιμοποιηθούν για την οδήγηση άλλων ηλεκτρονικών </a:t>
            </a:r>
            <a:r>
              <a:rPr lang="el-GR" sz="2800" dirty="0" smtClean="0"/>
              <a:t>εξαρτημάτων.</a:t>
            </a:r>
            <a:endParaRPr lang="en-US" sz="2800" dirty="0" smtClean="0"/>
          </a:p>
          <a:p>
            <a:r>
              <a:rPr lang="el-GR" sz="2800" dirty="0" smtClean="0"/>
              <a:t>Για </a:t>
            </a:r>
            <a:r>
              <a:rPr lang="el-GR" sz="2800" dirty="0"/>
              <a:t>παράδειγμα, καθώς ένα δωμάτιο γίνεται πιο σκοτεινό, μπορεί να χρησιμοποιηθεί ένα </a:t>
            </a:r>
            <a:r>
              <a:rPr lang="el-GR" sz="2800" dirty="0" err="1"/>
              <a:t>φωτοαντίσταση</a:t>
            </a:r>
            <a:r>
              <a:rPr lang="el-GR" sz="2800" dirty="0"/>
              <a:t> για να ανάψει ένα φως.</a:t>
            </a:r>
          </a:p>
        </p:txBody>
      </p:sp>
      <p:pic>
        <p:nvPicPr>
          <p:cNvPr id="4" name="Εικόνα 3"/>
          <p:cNvPicPr>
            <a:picLocks noChangeAspect="1"/>
          </p:cNvPicPr>
          <p:nvPr/>
        </p:nvPicPr>
        <p:blipFill>
          <a:blip r:embed="rId2"/>
          <a:stretch>
            <a:fillRect/>
          </a:stretch>
        </p:blipFill>
        <p:spPr>
          <a:xfrm>
            <a:off x="1020146" y="2544273"/>
            <a:ext cx="4897168" cy="2985260"/>
          </a:xfrm>
          <a:prstGeom prst="rect">
            <a:avLst/>
          </a:prstGeom>
        </p:spPr>
      </p:pic>
    </p:spTree>
    <p:extLst>
      <p:ext uri="{BB962C8B-B14F-4D97-AF65-F5344CB8AC3E}">
        <p14:creationId xmlns:p14="http://schemas.microsoft.com/office/powerpoint/2010/main" val="1372619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Φωτοαντίσταση</a:t>
            </a:r>
          </a:p>
        </p:txBody>
      </p:sp>
      <p:pic>
        <p:nvPicPr>
          <p:cNvPr id="4" name="Θέση περιεχομένου 3"/>
          <p:cNvPicPr>
            <a:picLocks noGrp="1" noChangeAspect="1"/>
          </p:cNvPicPr>
          <p:nvPr>
            <p:ph idx="1"/>
          </p:nvPr>
        </p:nvPicPr>
        <p:blipFill rotWithShape="1">
          <a:blip r:embed="rId2"/>
          <a:srcRect l="1251" t="575" r="429" b="13907"/>
          <a:stretch/>
        </p:blipFill>
        <p:spPr>
          <a:xfrm>
            <a:off x="3085668" y="2056538"/>
            <a:ext cx="6081624" cy="4136911"/>
          </a:xfrm>
          <a:prstGeom prst="rect">
            <a:avLst/>
          </a:prstGeom>
        </p:spPr>
      </p:pic>
    </p:spTree>
    <p:extLst>
      <p:ext uri="{BB962C8B-B14F-4D97-AF65-F5344CB8AC3E}">
        <p14:creationId xmlns:p14="http://schemas.microsoft.com/office/powerpoint/2010/main" val="29671236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6</a:t>
            </a:r>
            <a:endParaRPr lang="el-GR" dirty="0"/>
          </a:p>
        </p:txBody>
      </p:sp>
      <p:sp>
        <p:nvSpPr>
          <p:cNvPr id="3" name="Θέση περιεχομένου 2"/>
          <p:cNvSpPr>
            <a:spLocks noGrp="1"/>
          </p:cNvSpPr>
          <p:nvPr>
            <p:ph idx="1"/>
          </p:nvPr>
        </p:nvSpPr>
        <p:spPr>
          <a:xfrm>
            <a:off x="1097280" y="1802921"/>
            <a:ext cx="10479370" cy="4666890"/>
          </a:xfrm>
        </p:spPr>
        <p:txBody>
          <a:bodyPr>
            <a:normAutofit fontScale="92500" lnSpcReduction="20000"/>
          </a:bodyPr>
          <a:lstStyle/>
          <a:p>
            <a:pPr lvl="0">
              <a:buClr>
                <a:srgbClr val="1CADE4"/>
              </a:buClr>
            </a:pPr>
            <a:r>
              <a:rPr lang="el-GR" sz="2800" dirty="0" smtClean="0">
                <a:solidFill>
                  <a:prstClr val="black">
                    <a:lumMod val="75000"/>
                    <a:lumOff val="25000"/>
                  </a:prstClr>
                </a:solidFill>
              </a:rPr>
              <a:t>Μέσω 3 φωτοαντιστάσεων να ελέγχουμε 3 διαφορετικά </a:t>
            </a:r>
            <a:r>
              <a:rPr lang="en-US" sz="2800" dirty="0" smtClean="0">
                <a:solidFill>
                  <a:prstClr val="black">
                    <a:lumMod val="75000"/>
                    <a:lumOff val="25000"/>
                  </a:prstClr>
                </a:solidFill>
              </a:rPr>
              <a:t>led</a:t>
            </a:r>
            <a:r>
              <a:rPr lang="el-GR" sz="2800" dirty="0" smtClean="0">
                <a:solidFill>
                  <a:prstClr val="black">
                    <a:lumMod val="75000"/>
                    <a:lumOff val="25000"/>
                  </a:prstClr>
                </a:solidFill>
              </a:rPr>
              <a:t>(κάθε φωτοαντίστασης να ελέγχει ένα </a:t>
            </a:r>
            <a:r>
              <a:rPr lang="en-US" sz="2800" dirty="0" smtClean="0">
                <a:solidFill>
                  <a:prstClr val="black">
                    <a:lumMod val="75000"/>
                    <a:lumOff val="25000"/>
                  </a:prstClr>
                </a:solidFill>
              </a:rPr>
              <a:t>led</a:t>
            </a:r>
            <a:r>
              <a:rPr lang="el-GR" sz="2800" dirty="0">
                <a:solidFill>
                  <a:prstClr val="black">
                    <a:lumMod val="75000"/>
                    <a:lumOff val="25000"/>
                  </a:prstClr>
                </a:solidFill>
              </a:rPr>
              <a:t>)</a:t>
            </a:r>
            <a:r>
              <a:rPr lang="el-GR" sz="2800" dirty="0" smtClean="0">
                <a:solidFill>
                  <a:prstClr val="black">
                    <a:lumMod val="75000"/>
                    <a:lumOff val="25000"/>
                  </a:prstClr>
                </a:solidFill>
              </a:rPr>
              <a:t>.</a:t>
            </a:r>
          </a:p>
          <a:p>
            <a:pPr lvl="0">
              <a:buClr>
                <a:srgbClr val="1CADE4"/>
              </a:buClr>
            </a:pPr>
            <a:r>
              <a:rPr lang="el-GR" sz="2800" dirty="0" smtClean="0">
                <a:solidFill>
                  <a:prstClr val="black">
                    <a:lumMod val="75000"/>
                    <a:lumOff val="25000"/>
                  </a:prstClr>
                </a:solidFill>
              </a:rPr>
              <a:t>Όταν η φωτεινότητα του χώρου είναι μέγιστη τα λαμπάκια θέλουμε να σβήνουν, ενώ όταν δεν υπάρχει φωτεινότητα να ανάβουν.</a:t>
            </a:r>
          </a:p>
          <a:p>
            <a:pPr lvl="0">
              <a:buClr>
                <a:srgbClr val="1CADE4"/>
              </a:buClr>
            </a:pPr>
            <a:r>
              <a:rPr lang="el-GR" sz="2800" dirty="0" smtClean="0">
                <a:solidFill>
                  <a:prstClr val="black">
                    <a:lumMod val="75000"/>
                    <a:lumOff val="25000"/>
                  </a:prstClr>
                </a:solidFill>
              </a:rPr>
              <a:t>Τα λαμπάκια να ανάβουν όταν η φωτεινότητα πέσει κάτω από τη μισή(1023/2=511.5~512 αναλογική τιμή)-&gt;ψηφιακή λειτουργία </a:t>
            </a:r>
            <a:r>
              <a:rPr lang="en-US" sz="2800" dirty="0" smtClean="0">
                <a:solidFill>
                  <a:prstClr val="black">
                    <a:lumMod val="75000"/>
                    <a:lumOff val="25000"/>
                  </a:prstClr>
                </a:solidFill>
              </a:rPr>
              <a:t>led</a:t>
            </a:r>
            <a:r>
              <a:rPr lang="el-GR" sz="2800" dirty="0" smtClean="0">
                <a:solidFill>
                  <a:prstClr val="black">
                    <a:lumMod val="75000"/>
                    <a:lumOff val="25000"/>
                  </a:prstClr>
                </a:solidFill>
              </a:rPr>
              <a:t>.</a:t>
            </a:r>
            <a:endParaRPr lang="en-US" sz="2800" dirty="0" smtClean="0">
              <a:solidFill>
                <a:prstClr val="black">
                  <a:lumMod val="75000"/>
                  <a:lumOff val="25000"/>
                </a:prstClr>
              </a:solidFill>
            </a:endParaRPr>
          </a:p>
          <a:p>
            <a:pPr marL="0" lvl="0" indent="0">
              <a:buClr>
                <a:srgbClr val="1CADE4"/>
              </a:buClr>
              <a:buNone/>
            </a:pPr>
            <a:endParaRPr lang="en-US" sz="2800" dirty="0" smtClean="0">
              <a:solidFill>
                <a:prstClr val="black">
                  <a:lumMod val="75000"/>
                  <a:lumOff val="25000"/>
                </a:prstClr>
              </a:solidFill>
            </a:endParaRPr>
          </a:p>
          <a:p>
            <a:pPr lvl="0">
              <a:buClr>
                <a:srgbClr val="1CADE4"/>
              </a:buClr>
            </a:pPr>
            <a:r>
              <a:rPr lang="el-GR" sz="2800" dirty="0" smtClean="0">
                <a:solidFill>
                  <a:prstClr val="black">
                    <a:lumMod val="75000"/>
                    <a:lumOff val="25000"/>
                  </a:prstClr>
                </a:solidFill>
              </a:rPr>
              <a:t>Υλικά</a:t>
            </a:r>
            <a:r>
              <a:rPr lang="el-GR" sz="2800" dirty="0">
                <a:solidFill>
                  <a:prstClr val="black">
                    <a:lumMod val="75000"/>
                    <a:lumOff val="25000"/>
                  </a:prstClr>
                </a:solidFill>
              </a:rPr>
              <a:t>:  </a:t>
            </a:r>
          </a:p>
          <a:p>
            <a:pPr lvl="0">
              <a:buClr>
                <a:srgbClr val="1CADE4"/>
              </a:buClr>
              <a:buFont typeface="Wingdings" panose="05000000000000000000" pitchFamily="2" charset="2"/>
              <a:buChar char="Ø"/>
            </a:pPr>
            <a:r>
              <a:rPr lang="el-GR" sz="2800" dirty="0" smtClean="0">
                <a:solidFill>
                  <a:prstClr val="black">
                    <a:lumMod val="75000"/>
                    <a:lumOff val="25000"/>
                  </a:prstClr>
                </a:solidFill>
              </a:rPr>
              <a:t>3 </a:t>
            </a:r>
            <a:r>
              <a:rPr lang="el-GR" sz="2800" dirty="0">
                <a:solidFill>
                  <a:prstClr val="black">
                    <a:lumMod val="75000"/>
                    <a:lumOff val="25000"/>
                  </a:prstClr>
                </a:solidFill>
              </a:rPr>
              <a:t>Αντιστάσεις </a:t>
            </a:r>
            <a:r>
              <a:rPr lang="el-GR" sz="2800" dirty="0" smtClean="0">
                <a:solidFill>
                  <a:prstClr val="black">
                    <a:lumMod val="75000"/>
                    <a:lumOff val="25000"/>
                  </a:prstClr>
                </a:solidFill>
              </a:rPr>
              <a:t>220 </a:t>
            </a:r>
            <a:r>
              <a:rPr lang="el-GR" sz="2800" dirty="0" err="1" smtClean="0">
                <a:solidFill>
                  <a:prstClr val="black">
                    <a:lumMod val="75000"/>
                    <a:lumOff val="25000"/>
                  </a:prstClr>
                </a:solidFill>
              </a:rPr>
              <a:t>Ohm</a:t>
            </a:r>
            <a:r>
              <a:rPr lang="el-GR" sz="2800" dirty="0" smtClean="0">
                <a:solidFill>
                  <a:prstClr val="black">
                    <a:lumMod val="75000"/>
                    <a:lumOff val="25000"/>
                  </a:prstClr>
                </a:solidFill>
              </a:rPr>
              <a:t>, 10 </a:t>
            </a:r>
            <a:r>
              <a:rPr lang="el-GR" sz="2800" dirty="0" err="1" smtClean="0">
                <a:solidFill>
                  <a:prstClr val="black">
                    <a:lumMod val="75000"/>
                    <a:lumOff val="25000"/>
                  </a:prstClr>
                </a:solidFill>
              </a:rPr>
              <a:t>ΚOhm</a:t>
            </a:r>
            <a:endParaRPr lang="el-GR" sz="2800" dirty="0">
              <a:solidFill>
                <a:prstClr val="black">
                  <a:lumMod val="75000"/>
                  <a:lumOff val="25000"/>
                </a:prstClr>
              </a:solidFill>
            </a:endParaRPr>
          </a:p>
          <a:p>
            <a:pPr lvl="0">
              <a:buClr>
                <a:srgbClr val="1CADE4"/>
              </a:buClr>
              <a:buFont typeface="Wingdings" panose="05000000000000000000" pitchFamily="2" charset="2"/>
              <a:buChar char="Ø"/>
            </a:pPr>
            <a:r>
              <a:rPr lang="el-GR" sz="2800" dirty="0" smtClean="0">
                <a:solidFill>
                  <a:prstClr val="black">
                    <a:lumMod val="75000"/>
                    <a:lumOff val="25000"/>
                  </a:prstClr>
                </a:solidFill>
              </a:rPr>
              <a:t>3 </a:t>
            </a:r>
            <a:r>
              <a:rPr lang="en-US" sz="2800" dirty="0">
                <a:solidFill>
                  <a:prstClr val="black">
                    <a:lumMod val="75000"/>
                    <a:lumOff val="25000"/>
                  </a:prstClr>
                </a:solidFill>
              </a:rPr>
              <a:t>Led</a:t>
            </a:r>
          </a:p>
          <a:p>
            <a:pPr lvl="0">
              <a:buClr>
                <a:srgbClr val="1CADE4"/>
              </a:buClr>
              <a:buFont typeface="Wingdings" panose="05000000000000000000" pitchFamily="2" charset="2"/>
              <a:buChar char="Ø"/>
            </a:pPr>
            <a:r>
              <a:rPr lang="el-GR" sz="2800" dirty="0" smtClean="0">
                <a:solidFill>
                  <a:prstClr val="black">
                    <a:lumMod val="75000"/>
                    <a:lumOff val="25000"/>
                  </a:prstClr>
                </a:solidFill>
              </a:rPr>
              <a:t>3 </a:t>
            </a:r>
            <a:r>
              <a:rPr lang="el-GR" sz="2800" dirty="0" err="1" smtClean="0">
                <a:solidFill>
                  <a:prstClr val="black">
                    <a:lumMod val="75000"/>
                    <a:lumOff val="25000"/>
                  </a:prstClr>
                </a:solidFill>
              </a:rPr>
              <a:t>Φωτοαντιστάσεις</a:t>
            </a:r>
            <a:endParaRPr lang="en-US" sz="2800" dirty="0">
              <a:solidFill>
                <a:prstClr val="black">
                  <a:lumMod val="75000"/>
                  <a:lumOff val="25000"/>
                </a:prstClr>
              </a:solidFill>
            </a:endParaRPr>
          </a:p>
          <a:p>
            <a:endParaRPr lang="el-GR" dirty="0"/>
          </a:p>
        </p:txBody>
      </p:sp>
    </p:spTree>
    <p:extLst>
      <p:ext uri="{BB962C8B-B14F-4D97-AF65-F5344CB8AC3E}">
        <p14:creationId xmlns:p14="http://schemas.microsoft.com/office/powerpoint/2010/main" val="51149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07741" y="1915274"/>
            <a:ext cx="10637477" cy="4276581"/>
          </a:xfrm>
          <a:prstGeom prst="rect">
            <a:avLst/>
          </a:prstGeom>
        </p:spPr>
      </p:pic>
    </p:spTree>
    <p:extLst>
      <p:ext uri="{BB962C8B-B14F-4D97-AF65-F5344CB8AC3E}">
        <p14:creationId xmlns:p14="http://schemas.microsoft.com/office/powerpoint/2010/main" val="708770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sp>
        <p:nvSpPr>
          <p:cNvPr id="3" name="Θέση περιεχομένου 2"/>
          <p:cNvSpPr>
            <a:spLocks noGrp="1"/>
          </p:cNvSpPr>
          <p:nvPr>
            <p:ph idx="1"/>
          </p:nvPr>
        </p:nvSpPr>
        <p:spPr>
          <a:xfrm>
            <a:off x="1097280" y="1845734"/>
            <a:ext cx="10867558" cy="4520560"/>
          </a:xfrm>
        </p:spPr>
        <p:txBody>
          <a:bodyPr>
            <a:normAutofit/>
          </a:bodyPr>
          <a:lstStyle/>
          <a:p>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//RED.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//BLUE.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//GREEN. </a:t>
            </a:r>
            <a:endParaRPr lang="el-GR" dirty="0" smtClean="0">
              <a:solidFill>
                <a:srgbClr val="008000"/>
              </a:solidFill>
              <a:latin typeface="Courier New" panose="02070309020205020404" pitchFamily="49" charset="0"/>
            </a:endParaRPr>
          </a:p>
          <a:p>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photoresistor_value1</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RED.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photoresistor_value2</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A2</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//BLUE. </a:t>
            </a:r>
            <a:endParaRPr lang="el-GR"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photoresistor_value3</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A4</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//GREEN. </a:t>
            </a:r>
            <a:endParaRPr lang="el-GR" dirty="0"/>
          </a:p>
        </p:txBody>
      </p:sp>
    </p:spTree>
    <p:extLst>
      <p:ext uri="{BB962C8B-B14F-4D97-AF65-F5344CB8AC3E}">
        <p14:creationId xmlns:p14="http://schemas.microsoft.com/office/powerpoint/2010/main" val="1272179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6</a:t>
            </a:r>
            <a:r>
              <a:rPr lang="el-GR" dirty="0" smtClean="0"/>
              <a:t>(Συνέχεια)</a:t>
            </a:r>
            <a:endParaRPr lang="el-GR" dirty="0"/>
          </a:p>
        </p:txBody>
      </p:sp>
      <p:sp>
        <p:nvSpPr>
          <p:cNvPr id="3" name="Θέση περιεχομένου 2"/>
          <p:cNvSpPr>
            <a:spLocks noGrp="1"/>
          </p:cNvSpPr>
          <p:nvPr>
            <p:ph idx="1"/>
          </p:nvPr>
        </p:nvSpPr>
        <p:spPr>
          <a:xfrm>
            <a:off x="1097279" y="1737360"/>
            <a:ext cx="10729535" cy="4784210"/>
          </a:xfrm>
        </p:spPr>
        <p:txBody>
          <a:bodyPr numCol="2">
            <a:normAutofit/>
          </a:bodyPr>
          <a:lstStyle/>
          <a:p>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photoresistor_value1</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512</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1024/2=512.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photoresistor_value2</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512</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1024/2=512.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photoresistor_value3</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512</a:t>
            </a:r>
            <a:r>
              <a:rPr lang="en-US" b="1" dirty="0" smtClean="0">
                <a:solidFill>
                  <a:srgbClr val="000080"/>
                </a:solidFill>
                <a:latin typeface="Courier New" panose="02070309020205020404" pitchFamily="49" charset="0"/>
              </a:rPr>
              <a:t>)</a:t>
            </a:r>
            <a:r>
              <a:rPr lang="en-US" b="1" dirty="0">
                <a:solidFill>
                  <a:srgbClr val="00008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1024/2=512.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787135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7</a:t>
            </a:r>
            <a:endParaRPr lang="el-GR" dirty="0"/>
          </a:p>
        </p:txBody>
      </p:sp>
      <p:sp>
        <p:nvSpPr>
          <p:cNvPr id="3" name="Θέση περιεχομένου 2"/>
          <p:cNvSpPr>
            <a:spLocks noGrp="1"/>
          </p:cNvSpPr>
          <p:nvPr>
            <p:ph idx="1"/>
          </p:nvPr>
        </p:nvSpPr>
        <p:spPr>
          <a:xfrm>
            <a:off x="1097280" y="1737360"/>
            <a:ext cx="10979701" cy="5120640"/>
          </a:xfrm>
        </p:spPr>
        <p:txBody>
          <a:bodyPr>
            <a:normAutofit/>
          </a:bodyPr>
          <a:lstStyle/>
          <a:p>
            <a:r>
              <a:rPr lang="el-GR" sz="2400" dirty="0" smtClean="0"/>
              <a:t>Μέσω </a:t>
            </a:r>
            <a:r>
              <a:rPr lang="el-GR" sz="2400" dirty="0">
                <a:solidFill>
                  <a:prstClr val="black">
                    <a:lumMod val="75000"/>
                    <a:lumOff val="25000"/>
                  </a:prstClr>
                </a:solidFill>
              </a:rPr>
              <a:t>3 φωτοαντιστάσεων να </a:t>
            </a:r>
            <a:r>
              <a:rPr lang="el-GR" sz="2400" dirty="0" smtClean="0">
                <a:solidFill>
                  <a:prstClr val="black">
                    <a:lumMod val="75000"/>
                    <a:lumOff val="25000"/>
                  </a:prstClr>
                </a:solidFill>
              </a:rPr>
              <a:t>ελέγχουμε ένα </a:t>
            </a:r>
            <a:r>
              <a:rPr lang="en-US" sz="2400" dirty="0">
                <a:solidFill>
                  <a:prstClr val="black">
                    <a:lumMod val="75000"/>
                    <a:lumOff val="25000"/>
                  </a:prstClr>
                </a:solidFill>
              </a:rPr>
              <a:t>R</a:t>
            </a:r>
            <a:r>
              <a:rPr lang="en-US" sz="2400" dirty="0" smtClean="0">
                <a:solidFill>
                  <a:prstClr val="black">
                    <a:lumMod val="75000"/>
                    <a:lumOff val="25000"/>
                  </a:prstClr>
                </a:solidFill>
              </a:rPr>
              <a:t>GB led</a:t>
            </a:r>
            <a:r>
              <a:rPr lang="el-GR" sz="2400" dirty="0" smtClean="0">
                <a:solidFill>
                  <a:prstClr val="black">
                    <a:lumMod val="75000"/>
                    <a:lumOff val="25000"/>
                  </a:prstClr>
                </a:solidFill>
              </a:rPr>
              <a:t>. Κάθε </a:t>
            </a:r>
            <a:r>
              <a:rPr lang="el-GR" sz="2400" dirty="0" err="1" smtClean="0">
                <a:solidFill>
                  <a:prstClr val="black">
                    <a:lumMod val="75000"/>
                    <a:lumOff val="25000"/>
                  </a:prstClr>
                </a:solidFill>
              </a:rPr>
              <a:t>φωτοαντίσταση</a:t>
            </a:r>
            <a:r>
              <a:rPr lang="el-GR" sz="2400" dirty="0" smtClean="0">
                <a:solidFill>
                  <a:prstClr val="black">
                    <a:lumMod val="75000"/>
                    <a:lumOff val="25000"/>
                  </a:prstClr>
                </a:solidFill>
              </a:rPr>
              <a:t> να ελέγχει ένα χρώμα(Διαφορετικός φωτισμός-&gt;διαφορετικά χρώματα/σκοτάδι-&gt;τα </a:t>
            </a:r>
            <a:r>
              <a:rPr lang="en-US" sz="2400" dirty="0" smtClean="0">
                <a:solidFill>
                  <a:prstClr val="black">
                    <a:lumMod val="75000"/>
                    <a:lumOff val="25000"/>
                  </a:prstClr>
                </a:solidFill>
              </a:rPr>
              <a:t>led</a:t>
            </a:r>
            <a:r>
              <a:rPr lang="el-GR" sz="2400" dirty="0" smtClean="0">
                <a:solidFill>
                  <a:prstClr val="black">
                    <a:lumMod val="75000"/>
                    <a:lumOff val="25000"/>
                  </a:prstClr>
                </a:solidFill>
              </a:rPr>
              <a:t> σβήνουν).</a:t>
            </a:r>
            <a:endParaRPr lang="en-US" sz="2400" dirty="0" smtClean="0">
              <a:solidFill>
                <a:prstClr val="black">
                  <a:lumMod val="75000"/>
                  <a:lumOff val="25000"/>
                </a:prstClr>
              </a:solidFill>
            </a:endParaRPr>
          </a:p>
          <a:p>
            <a:r>
              <a:rPr lang="el-GR" sz="2400" dirty="0" smtClean="0">
                <a:solidFill>
                  <a:prstClr val="black">
                    <a:lumMod val="75000"/>
                    <a:lumOff val="25000"/>
                  </a:prstClr>
                </a:solidFill>
              </a:rPr>
              <a:t>Μέγιστη φωτεινότητα-&gt;μέγιστη τιμή του </a:t>
            </a:r>
            <a:r>
              <a:rPr lang="en-US" sz="2400" dirty="0" smtClean="0">
                <a:solidFill>
                  <a:prstClr val="black">
                    <a:lumMod val="75000"/>
                    <a:lumOff val="25000"/>
                  </a:prstClr>
                </a:solidFill>
              </a:rPr>
              <a:t>led(</a:t>
            </a:r>
            <a:r>
              <a:rPr lang="el-GR" sz="2400" dirty="0" smtClean="0">
                <a:solidFill>
                  <a:prstClr val="black">
                    <a:lumMod val="75000"/>
                    <a:lumOff val="25000"/>
                  </a:prstClr>
                </a:solidFill>
              </a:rPr>
              <a:t>255 και για τα τρία χρώματα</a:t>
            </a:r>
            <a:r>
              <a:rPr lang="en-US" sz="2400" dirty="0" smtClean="0">
                <a:solidFill>
                  <a:prstClr val="black">
                    <a:lumMod val="75000"/>
                    <a:lumOff val="25000"/>
                  </a:prstClr>
                </a:solidFill>
              </a:rPr>
              <a:t>).</a:t>
            </a:r>
            <a:endParaRPr lang="el-GR" sz="2400" dirty="0" smtClean="0">
              <a:solidFill>
                <a:prstClr val="black">
                  <a:lumMod val="75000"/>
                  <a:lumOff val="25000"/>
                </a:prstClr>
              </a:solidFill>
            </a:endParaRPr>
          </a:p>
          <a:p>
            <a:r>
              <a:rPr lang="el-GR" sz="2400" dirty="0" smtClean="0">
                <a:solidFill>
                  <a:prstClr val="black">
                    <a:lumMod val="75000"/>
                    <a:lumOff val="25000"/>
                  </a:prstClr>
                </a:solidFill>
              </a:rPr>
              <a:t>Επίσης, θέλουμε να τυπώνονται στο </a:t>
            </a:r>
            <a:r>
              <a:rPr lang="en-US" sz="2400" dirty="0" smtClean="0">
                <a:solidFill>
                  <a:prstClr val="black">
                    <a:lumMod val="75000"/>
                    <a:lumOff val="25000"/>
                  </a:prstClr>
                </a:solidFill>
              </a:rPr>
              <a:t>serial monitor </a:t>
            </a:r>
            <a:r>
              <a:rPr lang="el-GR" sz="2400" dirty="0" smtClean="0">
                <a:solidFill>
                  <a:prstClr val="black">
                    <a:lumMod val="75000"/>
                    <a:lumOff val="25000"/>
                  </a:prstClr>
                </a:solidFill>
              </a:rPr>
              <a:t>οι τροποποιημένες τιμές των αισθητήρων, που είναι και οι τιμές που ελέγχουν το </a:t>
            </a:r>
            <a:r>
              <a:rPr lang="en-US" sz="2400" dirty="0" smtClean="0">
                <a:solidFill>
                  <a:prstClr val="black">
                    <a:lumMod val="75000"/>
                    <a:lumOff val="25000"/>
                  </a:prstClr>
                </a:solidFill>
              </a:rPr>
              <a:t>led</a:t>
            </a:r>
            <a:r>
              <a:rPr lang="el-GR" sz="2400" dirty="0" smtClean="0">
                <a:solidFill>
                  <a:prstClr val="black">
                    <a:lumMod val="75000"/>
                    <a:lumOff val="25000"/>
                  </a:prstClr>
                </a:solidFill>
              </a:rPr>
              <a:t>.</a:t>
            </a:r>
            <a:endParaRPr lang="el-GR" sz="2800" dirty="0" smtClean="0">
              <a:solidFill>
                <a:prstClr val="black">
                  <a:lumMod val="75000"/>
                  <a:lumOff val="25000"/>
                </a:prstClr>
              </a:solidFill>
            </a:endParaRPr>
          </a:p>
          <a:p>
            <a:pPr lvl="0">
              <a:buClr>
                <a:srgbClr val="1CADE4"/>
              </a:buClr>
            </a:pPr>
            <a:r>
              <a:rPr lang="el-GR" sz="2400" dirty="0">
                <a:solidFill>
                  <a:prstClr val="black">
                    <a:lumMod val="75000"/>
                    <a:lumOff val="25000"/>
                  </a:prstClr>
                </a:solidFill>
              </a:rPr>
              <a:t>Υλικά:  </a:t>
            </a:r>
          </a:p>
          <a:p>
            <a:pPr lvl="0">
              <a:buClr>
                <a:srgbClr val="1CADE4"/>
              </a:buClr>
              <a:buFont typeface="Wingdings" panose="05000000000000000000" pitchFamily="2" charset="2"/>
              <a:buChar char="Ø"/>
            </a:pPr>
            <a:r>
              <a:rPr lang="el-GR" sz="2400" dirty="0" smtClean="0">
                <a:solidFill>
                  <a:prstClr val="black">
                    <a:lumMod val="75000"/>
                    <a:lumOff val="25000"/>
                  </a:prstClr>
                </a:solidFill>
              </a:rPr>
              <a:t>1 Αντίσταση </a:t>
            </a:r>
            <a:r>
              <a:rPr lang="el-GR" sz="2400" dirty="0">
                <a:solidFill>
                  <a:prstClr val="black">
                    <a:lumMod val="75000"/>
                    <a:lumOff val="25000"/>
                  </a:prstClr>
                </a:solidFill>
              </a:rPr>
              <a:t>220 </a:t>
            </a:r>
            <a:r>
              <a:rPr lang="el-GR" sz="2400" dirty="0" err="1">
                <a:solidFill>
                  <a:prstClr val="black">
                    <a:lumMod val="75000"/>
                    <a:lumOff val="25000"/>
                  </a:prstClr>
                </a:solidFill>
              </a:rPr>
              <a:t>Ohm</a:t>
            </a:r>
            <a:r>
              <a:rPr lang="el-GR" sz="2400" dirty="0" smtClean="0">
                <a:solidFill>
                  <a:prstClr val="black">
                    <a:lumMod val="75000"/>
                    <a:lumOff val="25000"/>
                  </a:prstClr>
                </a:solidFill>
              </a:rPr>
              <a:t>,</a:t>
            </a:r>
            <a:r>
              <a:rPr lang="el-GR" sz="2400" dirty="0">
                <a:solidFill>
                  <a:prstClr val="black">
                    <a:lumMod val="75000"/>
                    <a:lumOff val="25000"/>
                  </a:prstClr>
                </a:solidFill>
              </a:rPr>
              <a:t> 3 Αντιστάσεις</a:t>
            </a:r>
            <a:r>
              <a:rPr lang="el-GR" sz="2400" dirty="0" smtClean="0">
                <a:solidFill>
                  <a:prstClr val="black">
                    <a:lumMod val="75000"/>
                    <a:lumOff val="25000"/>
                  </a:prstClr>
                </a:solidFill>
              </a:rPr>
              <a:t> </a:t>
            </a:r>
            <a:r>
              <a:rPr lang="el-GR" sz="2400" dirty="0">
                <a:solidFill>
                  <a:prstClr val="black">
                    <a:lumMod val="75000"/>
                    <a:lumOff val="25000"/>
                  </a:prstClr>
                </a:solidFill>
              </a:rPr>
              <a:t>10 </a:t>
            </a:r>
            <a:r>
              <a:rPr lang="el-GR" sz="2400" dirty="0" err="1">
                <a:solidFill>
                  <a:prstClr val="black">
                    <a:lumMod val="75000"/>
                    <a:lumOff val="25000"/>
                  </a:prstClr>
                </a:solidFill>
              </a:rPr>
              <a:t>ΚOhm</a:t>
            </a:r>
            <a:endParaRPr lang="el-GR" sz="2400" dirty="0">
              <a:solidFill>
                <a:prstClr val="black">
                  <a:lumMod val="75000"/>
                  <a:lumOff val="25000"/>
                </a:prstClr>
              </a:solidFill>
            </a:endParaRPr>
          </a:p>
          <a:p>
            <a:pPr lvl="0">
              <a:buClr>
                <a:srgbClr val="1CADE4"/>
              </a:buClr>
              <a:buFont typeface="Wingdings" panose="05000000000000000000" pitchFamily="2" charset="2"/>
              <a:buChar char="Ø"/>
            </a:pPr>
            <a:r>
              <a:rPr lang="el-GR" sz="2400" dirty="0" smtClean="0">
                <a:solidFill>
                  <a:prstClr val="black">
                    <a:lumMod val="75000"/>
                    <a:lumOff val="25000"/>
                  </a:prstClr>
                </a:solidFill>
              </a:rPr>
              <a:t>1 </a:t>
            </a:r>
            <a:r>
              <a:rPr lang="en-US" sz="2400" dirty="0">
                <a:solidFill>
                  <a:prstClr val="black">
                    <a:lumMod val="75000"/>
                    <a:lumOff val="25000"/>
                  </a:prstClr>
                </a:solidFill>
              </a:rPr>
              <a:t>RGB </a:t>
            </a:r>
            <a:r>
              <a:rPr lang="en-US" sz="2400" dirty="0" smtClean="0">
                <a:solidFill>
                  <a:prstClr val="black">
                    <a:lumMod val="75000"/>
                    <a:lumOff val="25000"/>
                  </a:prstClr>
                </a:solidFill>
              </a:rPr>
              <a:t>Led</a:t>
            </a:r>
            <a:endParaRPr lang="en-US" sz="2400" dirty="0">
              <a:solidFill>
                <a:prstClr val="black">
                  <a:lumMod val="75000"/>
                  <a:lumOff val="25000"/>
                </a:prstClr>
              </a:solidFill>
            </a:endParaRPr>
          </a:p>
          <a:p>
            <a:pPr lvl="0">
              <a:buClr>
                <a:srgbClr val="1CADE4"/>
              </a:buClr>
              <a:buFont typeface="Wingdings" panose="05000000000000000000" pitchFamily="2" charset="2"/>
              <a:buChar char="Ø"/>
            </a:pPr>
            <a:r>
              <a:rPr lang="el-GR" sz="2400" dirty="0">
                <a:solidFill>
                  <a:prstClr val="black">
                    <a:lumMod val="75000"/>
                    <a:lumOff val="25000"/>
                  </a:prstClr>
                </a:solidFill>
              </a:rPr>
              <a:t>3 </a:t>
            </a:r>
            <a:r>
              <a:rPr lang="el-GR" sz="2400" dirty="0" err="1">
                <a:solidFill>
                  <a:prstClr val="black">
                    <a:lumMod val="75000"/>
                    <a:lumOff val="25000"/>
                  </a:prstClr>
                </a:solidFill>
              </a:rPr>
              <a:t>Φωτοαντιστάσεις</a:t>
            </a:r>
            <a:endParaRPr lang="en-US" sz="2400" dirty="0">
              <a:solidFill>
                <a:prstClr val="black">
                  <a:lumMod val="75000"/>
                  <a:lumOff val="25000"/>
                </a:prstClr>
              </a:solidFill>
            </a:endParaRPr>
          </a:p>
          <a:p>
            <a:endParaRPr lang="el-GR" sz="2800" dirty="0" smtClean="0">
              <a:solidFill>
                <a:prstClr val="black">
                  <a:lumMod val="75000"/>
                  <a:lumOff val="25000"/>
                </a:prstClr>
              </a:solidFill>
            </a:endParaRPr>
          </a:p>
        </p:txBody>
      </p:sp>
    </p:spTree>
    <p:extLst>
      <p:ext uri="{BB962C8B-B14F-4D97-AF65-F5344CB8AC3E}">
        <p14:creationId xmlns:p14="http://schemas.microsoft.com/office/powerpoint/2010/main" val="349715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058400" cy="1559131"/>
          </a:xfrm>
        </p:spPr>
        <p:txBody>
          <a:bodyPr>
            <a:normAutofit fontScale="90000"/>
          </a:bodyPr>
          <a:lstStyle/>
          <a:p>
            <a:r>
              <a:rPr lang="el-GR" dirty="0"/>
              <a:t>Είδη αισθητήρων </a:t>
            </a:r>
            <a:r>
              <a:rPr lang="el-GR" dirty="0" smtClean="0"/>
              <a:t/>
            </a:r>
            <a:br>
              <a:rPr lang="el-GR" dirty="0" smtClean="0"/>
            </a:br>
            <a:r>
              <a:rPr lang="el-GR" dirty="0" smtClean="0"/>
              <a:t>(Ταξινόμηση </a:t>
            </a:r>
            <a:r>
              <a:rPr lang="el-GR" dirty="0"/>
              <a:t>κατά τη φυσική αρχή που διέπει τη λειτουργία του </a:t>
            </a:r>
            <a:r>
              <a:rPr lang="el-GR" dirty="0" smtClean="0"/>
              <a:t>αισθητήρα)</a:t>
            </a:r>
            <a:endParaRPr lang="el-GR" dirty="0"/>
          </a:p>
        </p:txBody>
      </p:sp>
      <p:sp>
        <p:nvSpPr>
          <p:cNvPr id="4" name="TextBox 3"/>
          <p:cNvSpPr txBox="1"/>
          <p:nvPr/>
        </p:nvSpPr>
        <p:spPr>
          <a:xfrm>
            <a:off x="5236234" y="1940942"/>
            <a:ext cx="5919446" cy="2246769"/>
          </a:xfrm>
          <a:prstGeom prst="rect">
            <a:avLst/>
          </a:prstGeom>
          <a:noFill/>
        </p:spPr>
        <p:txBody>
          <a:bodyPr wrap="square" rtlCol="0">
            <a:spAutoFit/>
          </a:bodyPr>
          <a:lstStyle/>
          <a:p>
            <a:pPr marL="457200" indent="-457200">
              <a:buFont typeface="Arial" panose="020B0604020202020204" pitchFamily="34" charset="0"/>
              <a:buChar char="•"/>
            </a:pPr>
            <a:r>
              <a:rPr lang="el-GR" sz="2800" dirty="0" smtClean="0"/>
              <a:t>Μαγνητικής </a:t>
            </a:r>
            <a:r>
              <a:rPr lang="el-GR" sz="2800" dirty="0"/>
              <a:t>αντίστασης</a:t>
            </a:r>
          </a:p>
          <a:p>
            <a:pPr marL="457200" indent="-457200">
              <a:buFont typeface="Arial" panose="020B0604020202020204" pitchFamily="34" charset="0"/>
              <a:buChar char="•"/>
            </a:pPr>
            <a:r>
              <a:rPr lang="el-GR" sz="2800" dirty="0" smtClean="0"/>
              <a:t>Φωτοελαστικός</a:t>
            </a:r>
            <a:endParaRPr lang="en-US" sz="2800" dirty="0" smtClean="0"/>
          </a:p>
          <a:p>
            <a:pPr marL="457200" indent="-457200">
              <a:buFont typeface="Arial" panose="020B0604020202020204" pitchFamily="34" charset="0"/>
              <a:buChar char="•"/>
            </a:pPr>
            <a:endParaRPr lang="en-US" sz="2800" dirty="0" smtClean="0"/>
          </a:p>
          <a:p>
            <a:r>
              <a:rPr lang="en-US" sz="2800" dirty="0" smtClean="0"/>
              <a:t>	</a:t>
            </a:r>
            <a:r>
              <a:rPr lang="el-GR" sz="2800" dirty="0" smtClean="0"/>
              <a:t>Γνωστοί </a:t>
            </a:r>
            <a:r>
              <a:rPr lang="el-GR" sz="2800" dirty="0"/>
              <a:t>αισθητήρες</a:t>
            </a:r>
            <a:endParaRPr lang="en-US" sz="2800" dirty="0" smtClean="0"/>
          </a:p>
          <a:p>
            <a:pPr marL="457200" indent="-457200">
              <a:buFont typeface="Arial" panose="020B0604020202020204" pitchFamily="34" charset="0"/>
              <a:buChar char="•"/>
            </a:pPr>
            <a:endParaRPr lang="el-GR" sz="2800" dirty="0"/>
          </a:p>
        </p:txBody>
      </p:sp>
      <p:sp>
        <p:nvSpPr>
          <p:cNvPr id="7" name="TextBox 6"/>
          <p:cNvSpPr txBox="1"/>
          <p:nvPr/>
        </p:nvSpPr>
        <p:spPr>
          <a:xfrm>
            <a:off x="1268083" y="1940942"/>
            <a:ext cx="3554083" cy="5109091"/>
          </a:xfrm>
          <a:prstGeom prst="rect">
            <a:avLst/>
          </a:prstGeom>
          <a:noFill/>
        </p:spPr>
        <p:txBody>
          <a:bodyPr wrap="square" rtlCol="0">
            <a:spAutoFit/>
          </a:bodyPr>
          <a:lstStyle/>
          <a:p>
            <a:pPr marL="457200" indent="-457200">
              <a:buFont typeface="Arial" panose="020B0604020202020204" pitchFamily="34" charset="0"/>
              <a:buChar char="•"/>
            </a:pPr>
            <a:r>
              <a:rPr lang="el-GR" sz="2800" dirty="0" smtClean="0"/>
              <a:t>Φωτοηλεκτρικός</a:t>
            </a:r>
          </a:p>
          <a:p>
            <a:pPr marL="457200" indent="-457200">
              <a:buFont typeface="Arial" panose="020B0604020202020204" pitchFamily="34" charset="0"/>
              <a:buChar char="•"/>
            </a:pPr>
            <a:r>
              <a:rPr lang="el-GR" sz="2800" dirty="0" smtClean="0"/>
              <a:t>Μαγνητοηλεκτρικός</a:t>
            </a:r>
          </a:p>
          <a:p>
            <a:pPr marL="457200" indent="-457200">
              <a:buFont typeface="Arial" panose="020B0604020202020204" pitchFamily="34" charset="0"/>
              <a:buChar char="•"/>
            </a:pPr>
            <a:r>
              <a:rPr lang="el-GR" sz="2800" dirty="0" smtClean="0"/>
              <a:t>Θερμοηλεκτρικός </a:t>
            </a:r>
          </a:p>
          <a:p>
            <a:pPr marL="457200" indent="-457200">
              <a:buFont typeface="Arial" panose="020B0604020202020204" pitchFamily="34" charset="0"/>
              <a:buChar char="•"/>
            </a:pPr>
            <a:r>
              <a:rPr lang="el-GR" sz="2800" dirty="0" smtClean="0"/>
              <a:t>Φωτοαγωγικοί </a:t>
            </a:r>
          </a:p>
          <a:p>
            <a:pPr marL="457200" indent="-457200">
              <a:buFont typeface="Arial" panose="020B0604020202020204" pitchFamily="34" charset="0"/>
              <a:buChar char="•"/>
            </a:pPr>
            <a:r>
              <a:rPr lang="el-GR" sz="2800" dirty="0" smtClean="0"/>
              <a:t>Φωτομαγνητικός</a:t>
            </a:r>
          </a:p>
          <a:p>
            <a:pPr marL="457200" indent="-457200">
              <a:buFont typeface="Arial" panose="020B0604020202020204" pitchFamily="34" charset="0"/>
              <a:buChar char="•"/>
            </a:pPr>
            <a:r>
              <a:rPr lang="el-GR" sz="2800" dirty="0"/>
              <a:t>Θερμοελαστικός</a:t>
            </a:r>
          </a:p>
          <a:p>
            <a:pPr marL="457200" indent="-457200">
              <a:buFont typeface="Arial" panose="020B0604020202020204" pitchFamily="34" charset="0"/>
              <a:buChar char="•"/>
            </a:pPr>
            <a:r>
              <a:rPr lang="el-GR" sz="2800" dirty="0"/>
              <a:t>Θερμομαγνητικός </a:t>
            </a:r>
            <a:endParaRPr lang="el-GR" sz="2800" dirty="0" smtClean="0"/>
          </a:p>
          <a:p>
            <a:pPr marL="457200" indent="-457200">
              <a:buFont typeface="Arial" panose="020B0604020202020204" pitchFamily="34" charset="0"/>
              <a:buChar char="•"/>
            </a:pPr>
            <a:r>
              <a:rPr lang="el-GR" sz="2800" dirty="0" smtClean="0"/>
              <a:t>Θερμο-οπτικός </a:t>
            </a:r>
            <a:endParaRPr lang="en-US" sz="2800" dirty="0" smtClean="0"/>
          </a:p>
          <a:p>
            <a:pPr marL="457200" indent="-457200">
              <a:buFont typeface="Arial" panose="020B0604020202020204" pitchFamily="34" charset="0"/>
              <a:buChar char="•"/>
            </a:pPr>
            <a:r>
              <a:rPr lang="el-GR" sz="2800" dirty="0"/>
              <a:t>Ηλεκτροχημικός</a:t>
            </a:r>
          </a:p>
          <a:p>
            <a:pPr marL="457200" indent="-457200">
              <a:buFont typeface="Arial" panose="020B0604020202020204" pitchFamily="34" charset="0"/>
              <a:buChar char="•"/>
            </a:pPr>
            <a:endParaRPr lang="el-GR" sz="2800" dirty="0"/>
          </a:p>
          <a:p>
            <a:pPr marL="457200" indent="-457200">
              <a:buFont typeface="Arial" panose="020B0604020202020204" pitchFamily="34" charset="0"/>
              <a:buChar char="•"/>
            </a:pPr>
            <a:endParaRPr lang="el-GR" sz="2800" dirty="0"/>
          </a:p>
          <a:p>
            <a:endParaRPr lang="el-GR" dirty="0"/>
          </a:p>
        </p:txBody>
      </p:sp>
      <p:pic>
        <p:nvPicPr>
          <p:cNvPr id="8" name="Εικόνα 7"/>
          <p:cNvPicPr>
            <a:picLocks noChangeAspect="1"/>
          </p:cNvPicPr>
          <p:nvPr/>
        </p:nvPicPr>
        <p:blipFill>
          <a:blip r:embed="rId2"/>
          <a:stretch>
            <a:fillRect/>
          </a:stretch>
        </p:blipFill>
        <p:spPr>
          <a:xfrm>
            <a:off x="5658928" y="3716887"/>
            <a:ext cx="4330459" cy="2558806"/>
          </a:xfrm>
          <a:prstGeom prst="rect">
            <a:avLst/>
          </a:prstGeom>
        </p:spPr>
      </p:pic>
    </p:spTree>
    <p:extLst>
      <p:ext uri="{BB962C8B-B14F-4D97-AF65-F5344CB8AC3E}">
        <p14:creationId xmlns:p14="http://schemas.microsoft.com/office/powerpoint/2010/main" val="194008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a:t>
            </a:r>
          </a:p>
        </p:txBody>
      </p:sp>
      <p:pic>
        <p:nvPicPr>
          <p:cNvPr id="6" name="Θέση περιεχομένου 5"/>
          <p:cNvPicPr>
            <a:picLocks noGrp="1" noChangeAspect="1"/>
          </p:cNvPicPr>
          <p:nvPr>
            <p:ph idx="1"/>
          </p:nvPr>
        </p:nvPicPr>
        <p:blipFill>
          <a:blip r:embed="rId2"/>
          <a:stretch>
            <a:fillRect/>
          </a:stretch>
        </p:blipFill>
        <p:spPr>
          <a:xfrm>
            <a:off x="1293092" y="1829009"/>
            <a:ext cx="9666775" cy="4373383"/>
          </a:xfrm>
          <a:prstGeom prst="rect">
            <a:avLst/>
          </a:prstGeom>
        </p:spPr>
      </p:pic>
    </p:spTree>
    <p:extLst>
      <p:ext uri="{BB962C8B-B14F-4D97-AF65-F5344CB8AC3E}">
        <p14:creationId xmlns:p14="http://schemas.microsoft.com/office/powerpoint/2010/main" val="345175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4"/>
            <a:ext cx="10058400" cy="990106"/>
          </a:xfrm>
        </p:spPr>
        <p:txBody>
          <a:bodyPr/>
          <a:lstStyle/>
          <a:p>
            <a:r>
              <a:rPr lang="en-US" dirty="0"/>
              <a:t>Project </a:t>
            </a:r>
            <a:r>
              <a:rPr lang="el-GR" dirty="0"/>
              <a:t>7</a:t>
            </a:r>
          </a:p>
        </p:txBody>
      </p:sp>
      <p:sp>
        <p:nvSpPr>
          <p:cNvPr id="3" name="Θέση περιεχομένου 2"/>
          <p:cNvSpPr>
            <a:spLocks noGrp="1"/>
          </p:cNvSpPr>
          <p:nvPr>
            <p:ph idx="1"/>
          </p:nvPr>
        </p:nvSpPr>
        <p:spPr>
          <a:xfrm>
            <a:off x="1097280" y="1383676"/>
            <a:ext cx="11094720" cy="5275915"/>
          </a:xfrm>
        </p:spPr>
        <p:txBody>
          <a:bodyPr>
            <a:normAutofit lnSpcReduction="10000"/>
          </a:bodyPr>
          <a:lstStyle/>
          <a:p>
            <a:r>
              <a:rPr lang="el-GR" dirty="0">
                <a:solidFill>
                  <a:srgbClr val="008000"/>
                </a:solidFill>
                <a:latin typeface="Courier New" panose="02070309020205020404" pitchFamily="49" charset="0"/>
              </a:rPr>
              <a:t>//Το </a:t>
            </a:r>
            <a:r>
              <a:rPr lang="en-US" dirty="0" err="1">
                <a:solidFill>
                  <a:srgbClr val="008000"/>
                </a:solidFill>
                <a:latin typeface="Courier New" panose="02070309020205020404" pitchFamily="49" charset="0"/>
              </a:rPr>
              <a:t>const</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int</a:t>
            </a:r>
            <a:r>
              <a:rPr lang="en-US" dirty="0">
                <a:solidFill>
                  <a:srgbClr val="008000"/>
                </a:solidFill>
                <a:latin typeface="Courier New" panose="02070309020205020404" pitchFamily="49" charset="0"/>
              </a:rPr>
              <a:t> </a:t>
            </a:r>
            <a:r>
              <a:rPr lang="el-GR" dirty="0">
                <a:solidFill>
                  <a:srgbClr val="008000"/>
                </a:solidFill>
                <a:latin typeface="Courier New" panose="02070309020205020404" pitchFamily="49" charset="0"/>
              </a:rPr>
              <a:t>χρησιμοποιείται σαν το #</a:t>
            </a:r>
            <a:r>
              <a:rPr lang="en-US" dirty="0">
                <a:solidFill>
                  <a:srgbClr val="008000"/>
                </a:solidFill>
                <a:latin typeface="Courier New" panose="02070309020205020404" pitchFamily="49" charset="0"/>
              </a:rPr>
              <a:t>define. </a:t>
            </a:r>
            <a:endParaRPr lang="en-US"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redSensorPin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greenSensorPin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blueSensorPin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greenLEDPin</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redLEDPin</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blueLEDPin</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7097630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7(Συνέχεια)</a:t>
            </a:r>
            <a:endParaRPr lang="el-GR" dirty="0"/>
          </a:p>
        </p:txBody>
      </p:sp>
      <p:sp>
        <p:nvSpPr>
          <p:cNvPr id="3" name="Θέση περιεχομένου 2"/>
          <p:cNvSpPr>
            <a:spLocks noGrp="1"/>
          </p:cNvSpPr>
          <p:nvPr>
            <p:ph idx="1"/>
          </p:nvPr>
        </p:nvSpPr>
        <p:spPr>
          <a:xfrm>
            <a:off x="1097280" y="1845734"/>
            <a:ext cx="10058400" cy="4770726"/>
          </a:xfrm>
        </p:spPr>
        <p:txBody>
          <a:bodyPr>
            <a:normAutofit/>
          </a:bodyPr>
          <a:lstStyle/>
          <a:p>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redSensorValue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redSensorPin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greenSensorValue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greenSensorPin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blueSensorValue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blueSensorPin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redSensorValue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greenSensorValue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blueSensorValue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"Mapped Sensor Values \t Red: </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2459912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7(Συνέχεια)</a:t>
            </a:r>
          </a:p>
        </p:txBody>
      </p:sp>
      <p:sp>
        <p:nvSpPr>
          <p:cNvPr id="3" name="Θέση περιεχομένου 2"/>
          <p:cNvSpPr>
            <a:spLocks noGrp="1"/>
          </p:cNvSpPr>
          <p:nvPr>
            <p:ph idx="1"/>
          </p:nvPr>
        </p:nvSpPr>
        <p:spPr/>
        <p:txBody>
          <a:bodyPr/>
          <a:lstStyle/>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redValue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 Green: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greenValue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 Blue: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blueValue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redLEDPin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redValue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greenLEDPin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greenValue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blueLEDPin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blueValue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40130625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smtClean="0"/>
              <a:t>8</a:t>
            </a:r>
            <a:endParaRPr lang="el-GR" dirty="0"/>
          </a:p>
        </p:txBody>
      </p:sp>
      <p:sp>
        <p:nvSpPr>
          <p:cNvPr id="3" name="Θέση περιεχομένου 2"/>
          <p:cNvSpPr>
            <a:spLocks noGrp="1"/>
          </p:cNvSpPr>
          <p:nvPr>
            <p:ph idx="1"/>
          </p:nvPr>
        </p:nvSpPr>
        <p:spPr>
          <a:xfrm>
            <a:off x="1097280" y="1845733"/>
            <a:ext cx="10867558" cy="2217309"/>
          </a:xfrm>
        </p:spPr>
        <p:txBody>
          <a:bodyPr>
            <a:normAutofit/>
          </a:bodyPr>
          <a:lstStyle/>
          <a:p>
            <a:r>
              <a:rPr lang="el-GR" sz="2800" dirty="0" smtClean="0"/>
              <a:t>Ανάλογα με τη φωτεινότητα να ελέγχουμε μέσω μιας φωτοαντίστασης ένα </a:t>
            </a:r>
            <a:r>
              <a:rPr lang="en-US" sz="2800" dirty="0" smtClean="0"/>
              <a:t>led</a:t>
            </a:r>
            <a:r>
              <a:rPr lang="el-GR" sz="2800" dirty="0" smtClean="0"/>
              <a:t>, έτσι ώστε να ανάβει και να σβήνει-&gt;ψηφιακή λειτουργία.</a:t>
            </a:r>
          </a:p>
          <a:p>
            <a:r>
              <a:rPr lang="el-GR" sz="2800" dirty="0" smtClean="0"/>
              <a:t>Επίσης, να μεταβάλλεται η συχνότητα σε ένα </a:t>
            </a:r>
            <a:r>
              <a:rPr lang="en-US" sz="2800" dirty="0" smtClean="0"/>
              <a:t>buzzer,</a:t>
            </a:r>
            <a:r>
              <a:rPr lang="el-GR" sz="2800" dirty="0" smtClean="0"/>
              <a:t>ώστε να λαμβάνουμε μια συνεχόμενη μελωδία, της οποίας η συχνότητα θα αλλάζει ανάλογα με τη φωτεινότητα.</a:t>
            </a:r>
          </a:p>
          <a:p>
            <a:endParaRPr lang="el-GR" sz="2800" dirty="0"/>
          </a:p>
        </p:txBody>
      </p:sp>
      <p:sp>
        <p:nvSpPr>
          <p:cNvPr id="4" name="TextBox 3"/>
          <p:cNvSpPr txBox="1"/>
          <p:nvPr/>
        </p:nvSpPr>
        <p:spPr>
          <a:xfrm>
            <a:off x="1097280" y="4313208"/>
            <a:ext cx="10272335" cy="2071336"/>
          </a:xfrm>
          <a:prstGeom prst="rect">
            <a:avLst/>
          </a:prstGeom>
          <a:noFill/>
        </p:spPr>
        <p:txBody>
          <a:bodyPr wrap="square" numCol="2" rtlCol="0">
            <a:spAutoFit/>
          </a:bodyPr>
          <a:lstStyle/>
          <a:p>
            <a:pPr marL="91440" lvl="0" indent="-91440" defTabSz="914400">
              <a:lnSpc>
                <a:spcPct val="90000"/>
              </a:lnSpc>
              <a:spcBef>
                <a:spcPts val="1200"/>
              </a:spcBef>
              <a:spcAft>
                <a:spcPts val="200"/>
              </a:spcAft>
              <a:buClr>
                <a:srgbClr val="1CADE4"/>
              </a:buClr>
              <a:buSzPct val="100000"/>
              <a:buFont typeface="Calibri" panose="020F0502020204030204" pitchFamily="34" charset="0"/>
              <a:buChar char=" "/>
            </a:pPr>
            <a:r>
              <a:rPr lang="el-GR" sz="2600" dirty="0">
                <a:solidFill>
                  <a:prstClr val="black">
                    <a:lumMod val="75000"/>
                    <a:lumOff val="25000"/>
                  </a:prstClr>
                </a:solidFill>
              </a:rPr>
              <a:t>Υλικά:  </a:t>
            </a: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n-US" sz="2600" dirty="0" smtClean="0">
                <a:solidFill>
                  <a:prstClr val="black">
                    <a:lumMod val="75000"/>
                    <a:lumOff val="25000"/>
                  </a:prstClr>
                </a:solidFill>
              </a:rPr>
              <a:t>1</a:t>
            </a:r>
            <a:r>
              <a:rPr lang="el-GR" sz="2600" dirty="0" smtClean="0">
                <a:solidFill>
                  <a:prstClr val="black">
                    <a:lumMod val="75000"/>
                    <a:lumOff val="25000"/>
                  </a:prstClr>
                </a:solidFill>
              </a:rPr>
              <a:t> Αντίσταση 220 </a:t>
            </a:r>
            <a:r>
              <a:rPr lang="el-GR" sz="2600" dirty="0" err="1">
                <a:solidFill>
                  <a:prstClr val="black">
                    <a:lumMod val="75000"/>
                    <a:lumOff val="25000"/>
                  </a:prstClr>
                </a:solidFill>
              </a:rPr>
              <a:t>Ohm</a:t>
            </a:r>
            <a:r>
              <a:rPr lang="el-GR" sz="2600" dirty="0">
                <a:solidFill>
                  <a:prstClr val="black">
                    <a:lumMod val="75000"/>
                    <a:lumOff val="25000"/>
                  </a:prstClr>
                </a:solidFill>
              </a:rPr>
              <a:t>, 10 </a:t>
            </a:r>
            <a:r>
              <a:rPr lang="el-GR" sz="2600" dirty="0" err="1" smtClean="0">
                <a:solidFill>
                  <a:prstClr val="black">
                    <a:lumMod val="75000"/>
                    <a:lumOff val="25000"/>
                  </a:prstClr>
                </a:solidFill>
              </a:rPr>
              <a:t>Ohm</a:t>
            </a:r>
            <a:endParaRPr lang="el-GR" sz="2600" dirty="0">
              <a:solidFill>
                <a:prstClr val="black">
                  <a:lumMod val="75000"/>
                  <a:lumOff val="25000"/>
                </a:prstClr>
              </a:solidFill>
            </a:endParaRP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600" dirty="0">
                <a:solidFill>
                  <a:prstClr val="black">
                    <a:lumMod val="75000"/>
                    <a:lumOff val="25000"/>
                  </a:prstClr>
                </a:solidFill>
              </a:rPr>
              <a:t>1 </a:t>
            </a:r>
            <a:r>
              <a:rPr lang="en-US" sz="2600" dirty="0" smtClean="0">
                <a:solidFill>
                  <a:prstClr val="black">
                    <a:lumMod val="75000"/>
                    <a:lumOff val="25000"/>
                  </a:prstClr>
                </a:solidFill>
              </a:rPr>
              <a:t>Led</a:t>
            </a:r>
            <a:endParaRPr lang="en-US" sz="2600" dirty="0">
              <a:solidFill>
                <a:prstClr val="black">
                  <a:lumMod val="75000"/>
                  <a:lumOff val="25000"/>
                </a:prstClr>
              </a:solidFill>
            </a:endParaRP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600" dirty="0" smtClean="0">
                <a:solidFill>
                  <a:prstClr val="black">
                    <a:lumMod val="75000"/>
                    <a:lumOff val="25000"/>
                  </a:prstClr>
                </a:solidFill>
              </a:rPr>
              <a:t>1 Φωτοαντίσταση</a:t>
            </a:r>
          </a:p>
          <a:p>
            <a:pPr marL="91440" lvl="0" indent="-91440" defTabSz="914400">
              <a:lnSpc>
                <a:spcPct val="90000"/>
              </a:lnSpc>
              <a:spcBef>
                <a:spcPts val="1200"/>
              </a:spcBef>
              <a:spcAft>
                <a:spcPts val="200"/>
              </a:spcAft>
              <a:buClr>
                <a:srgbClr val="1CADE4"/>
              </a:buClr>
              <a:buSzPct val="100000"/>
              <a:buFont typeface="Wingdings" panose="05000000000000000000" pitchFamily="2" charset="2"/>
              <a:buChar char="Ø"/>
            </a:pPr>
            <a:r>
              <a:rPr lang="el-GR" sz="2600" dirty="0" smtClean="0">
                <a:solidFill>
                  <a:prstClr val="black">
                    <a:lumMod val="75000"/>
                    <a:lumOff val="25000"/>
                  </a:prstClr>
                </a:solidFill>
              </a:rPr>
              <a:t>1 </a:t>
            </a:r>
            <a:r>
              <a:rPr lang="en-US" sz="2600" dirty="0" smtClean="0">
                <a:solidFill>
                  <a:prstClr val="black">
                    <a:lumMod val="75000"/>
                    <a:lumOff val="25000"/>
                  </a:prstClr>
                </a:solidFill>
              </a:rPr>
              <a:t>buzzer</a:t>
            </a:r>
            <a:endParaRPr lang="en-US" sz="2600" dirty="0">
              <a:solidFill>
                <a:prstClr val="black">
                  <a:lumMod val="75000"/>
                  <a:lumOff val="25000"/>
                </a:prstClr>
              </a:solidFill>
            </a:endParaRPr>
          </a:p>
        </p:txBody>
      </p:sp>
    </p:spTree>
    <p:extLst>
      <p:ext uri="{BB962C8B-B14F-4D97-AF65-F5344CB8AC3E}">
        <p14:creationId xmlns:p14="http://schemas.microsoft.com/office/powerpoint/2010/main" val="137627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l-GR" dirty="0"/>
              <a:t>8</a:t>
            </a:r>
          </a:p>
        </p:txBody>
      </p:sp>
      <p:pic>
        <p:nvPicPr>
          <p:cNvPr id="6" name="Θέση περιεχομένου 5"/>
          <p:cNvPicPr>
            <a:picLocks noGrp="1" noChangeAspect="1"/>
          </p:cNvPicPr>
          <p:nvPr>
            <p:ph idx="1"/>
          </p:nvPr>
        </p:nvPicPr>
        <p:blipFill rotWithShape="1">
          <a:blip r:embed="rId2"/>
          <a:srcRect r="7491"/>
          <a:stretch/>
        </p:blipFill>
        <p:spPr>
          <a:xfrm>
            <a:off x="890712" y="1957215"/>
            <a:ext cx="10471535" cy="4257919"/>
          </a:xfrm>
          <a:prstGeom prst="rect">
            <a:avLst/>
          </a:prstGeom>
        </p:spPr>
      </p:pic>
    </p:spTree>
    <p:extLst>
      <p:ext uri="{BB962C8B-B14F-4D97-AF65-F5344CB8AC3E}">
        <p14:creationId xmlns:p14="http://schemas.microsoft.com/office/powerpoint/2010/main" val="1677176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216325" y="286603"/>
            <a:ext cx="9939355" cy="1450757"/>
          </a:xfrm>
        </p:spPr>
        <p:txBody>
          <a:bodyPr/>
          <a:lstStyle/>
          <a:p>
            <a:r>
              <a:rPr lang="en-US" dirty="0"/>
              <a:t>Project </a:t>
            </a:r>
            <a:r>
              <a:rPr lang="el-GR" dirty="0"/>
              <a:t>8</a:t>
            </a:r>
          </a:p>
        </p:txBody>
      </p:sp>
      <p:sp>
        <p:nvSpPr>
          <p:cNvPr id="3" name="Θέση περιεχομένου 2"/>
          <p:cNvSpPr>
            <a:spLocks noGrp="1"/>
          </p:cNvSpPr>
          <p:nvPr>
            <p:ph idx="1"/>
          </p:nvPr>
        </p:nvSpPr>
        <p:spPr>
          <a:xfrm>
            <a:off x="1216325" y="1845734"/>
            <a:ext cx="10912415" cy="4023360"/>
          </a:xfrm>
        </p:spPr>
        <p:txBody>
          <a:bodyPr numCol="2">
            <a:normAutofit/>
          </a:bodyPr>
          <a:lstStyle/>
          <a:p>
            <a:pPr marL="0" indent="0">
              <a:buNone/>
            </a:pPr>
            <a:r>
              <a:rPr lang="en-US" dirty="0" err="1">
                <a:solidFill>
                  <a:srgbClr val="8000FF"/>
                </a:solidFill>
                <a:latin typeface="Courier New" panose="02070309020205020404" pitchFamily="49" charset="0"/>
              </a:rPr>
              <a:t>const</a:t>
            </a:r>
            <a:r>
              <a:rPr lang="en-US" dirty="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ledPin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buzzer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ledPin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sensorValue</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ledPin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ledPin</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freq</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map</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sensorValue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1023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tone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buzzer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freq</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534697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49912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Αισθητήρες σε ένα αυτοκίνητο</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321632" y="1806371"/>
            <a:ext cx="5609695" cy="4492758"/>
          </a:xfrm>
          <a:prstGeom prst="rect">
            <a:avLst/>
          </a:prstGeom>
        </p:spPr>
      </p:pic>
    </p:spTree>
    <p:extLst>
      <p:ext uri="{BB962C8B-B14F-4D97-AF65-F5344CB8AC3E}">
        <p14:creationId xmlns:p14="http://schemas.microsoft.com/office/powerpoint/2010/main" val="3434918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Modules</a:t>
            </a:r>
            <a:endParaRPr lang="el-GR" dirty="0"/>
          </a:p>
        </p:txBody>
      </p:sp>
      <p:sp>
        <p:nvSpPr>
          <p:cNvPr id="3" name="Θέση περιεχομένου 2"/>
          <p:cNvSpPr>
            <a:spLocks noGrp="1"/>
          </p:cNvSpPr>
          <p:nvPr>
            <p:ph idx="1"/>
          </p:nvPr>
        </p:nvSpPr>
        <p:spPr>
          <a:xfrm>
            <a:off x="1097280" y="1845734"/>
            <a:ext cx="5251762" cy="4425670"/>
          </a:xfrm>
        </p:spPr>
        <p:txBody>
          <a:bodyPr>
            <a:normAutofit/>
          </a:bodyPr>
          <a:lstStyle/>
          <a:p>
            <a:pPr marL="0" indent="0">
              <a:buNone/>
            </a:pPr>
            <a:r>
              <a:rPr lang="el-GR" sz="2800" dirty="0" smtClean="0"/>
              <a:t> </a:t>
            </a:r>
            <a:r>
              <a:rPr lang="el-GR" sz="2800" u="sng" dirty="0" smtClean="0"/>
              <a:t>Είναι </a:t>
            </a:r>
            <a:r>
              <a:rPr lang="el-GR" sz="2800" u="sng" dirty="0"/>
              <a:t>έτοιμες προς χρήση πλακέτες με αισθητήρα.</a:t>
            </a:r>
          </a:p>
          <a:p>
            <a:r>
              <a:rPr lang="en-US" sz="2800" dirty="0" smtClean="0"/>
              <a:t>H</a:t>
            </a:r>
            <a:r>
              <a:rPr lang="el-GR" sz="2800" dirty="0" smtClean="0"/>
              <a:t>λεκτρονικές </a:t>
            </a:r>
            <a:r>
              <a:rPr lang="el-GR" sz="2800" dirty="0"/>
              <a:t>συσκευές που ανιχνεύουν και ανταποκρίνονται σε κάποιο τύπο εισόδου από το φυσικό </a:t>
            </a:r>
            <a:r>
              <a:rPr lang="el-GR" sz="2800" dirty="0" smtClean="0"/>
              <a:t>περιβάλλον.</a:t>
            </a:r>
            <a:endParaRPr lang="el-GR" sz="2800" dirty="0"/>
          </a:p>
          <a:p>
            <a:r>
              <a:rPr lang="el-GR" sz="2800" dirty="0" smtClean="0"/>
              <a:t>Διαθέτουν </a:t>
            </a:r>
            <a:r>
              <a:rPr lang="el-GR" sz="2800" dirty="0"/>
              <a:t>επιπλέον ηλεκτρονικά κυκλώματα μαζί με τον </a:t>
            </a:r>
            <a:r>
              <a:rPr lang="el-GR" sz="2800" dirty="0" smtClean="0"/>
              <a:t>αισθητήρα, τα οποία είναι απαραίτητα για τη χρήση των αισθητήρων.</a:t>
            </a:r>
          </a:p>
        </p:txBody>
      </p:sp>
      <p:pic>
        <p:nvPicPr>
          <p:cNvPr id="7" name="Εικόνα 6"/>
          <p:cNvPicPr>
            <a:picLocks noChangeAspect="1"/>
          </p:cNvPicPr>
          <p:nvPr/>
        </p:nvPicPr>
        <p:blipFill>
          <a:blip r:embed="rId2"/>
          <a:stretch>
            <a:fillRect/>
          </a:stretch>
        </p:blipFill>
        <p:spPr>
          <a:xfrm>
            <a:off x="6606515" y="2010424"/>
            <a:ext cx="4454274" cy="4096289"/>
          </a:xfrm>
          <a:prstGeom prst="rect">
            <a:avLst/>
          </a:prstGeom>
        </p:spPr>
      </p:pic>
    </p:spTree>
    <p:extLst>
      <p:ext uri="{BB962C8B-B14F-4D97-AF65-F5344CB8AC3E}">
        <p14:creationId xmlns:p14="http://schemas.microsoft.com/office/powerpoint/2010/main" val="197379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Βασικοί αισθητήρες και </a:t>
            </a:r>
            <a:r>
              <a:rPr lang="en-US" dirty="0" smtClean="0"/>
              <a:t>modules</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203115" y="2293727"/>
            <a:ext cx="6258114" cy="32616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1097280" y="2585741"/>
            <a:ext cx="3933645" cy="2677656"/>
          </a:xfrm>
          <a:prstGeom prst="rect">
            <a:avLst/>
          </a:prstGeom>
          <a:noFill/>
        </p:spPr>
        <p:txBody>
          <a:bodyPr wrap="square" rtlCol="0">
            <a:spAutoFit/>
          </a:bodyPr>
          <a:lstStyle/>
          <a:p>
            <a:r>
              <a:rPr lang="el-GR" sz="2800" dirty="0" smtClean="0"/>
              <a:t>Παρακάτω θα ασχοληθούμε με τη μελέτη των βασικότερων αισθητήρων που μπορούμε να ελέγξουμε με ένα </a:t>
            </a:r>
            <a:r>
              <a:rPr lang="en-US" sz="2800" dirty="0" smtClean="0"/>
              <a:t>Arduino.</a:t>
            </a:r>
            <a:endParaRPr lang="el-GR" sz="2800" dirty="0"/>
          </a:p>
        </p:txBody>
      </p:sp>
    </p:spTree>
    <p:extLst>
      <p:ext uri="{BB962C8B-B14F-4D97-AF65-F5344CB8AC3E}">
        <p14:creationId xmlns:p14="http://schemas.microsoft.com/office/powerpoint/2010/main" val="2355608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1108</TotalTime>
  <Words>2755</Words>
  <Application>Microsoft Office PowerPoint</Application>
  <PresentationFormat>Ευρεία οθόνη</PresentationFormat>
  <Paragraphs>402</Paragraphs>
  <Slides>67</Slides>
  <Notes>1</Notes>
  <HiddenSlides>0</HiddenSlides>
  <MMClips>0</MMClips>
  <ScaleCrop>false</ScaleCrop>
  <HeadingPairs>
    <vt:vector size="6" baseType="variant">
      <vt:variant>
        <vt:lpstr>Γραμματοσειρές που χρησιμοποιούνται</vt:lpstr>
      </vt:variant>
      <vt:variant>
        <vt:i4>5</vt:i4>
      </vt:variant>
      <vt:variant>
        <vt:lpstr>Θέμα</vt:lpstr>
      </vt:variant>
      <vt:variant>
        <vt:i4>1</vt:i4>
      </vt:variant>
      <vt:variant>
        <vt:lpstr>Τίτλοι διαφανειών</vt:lpstr>
      </vt:variant>
      <vt:variant>
        <vt:i4>67</vt:i4>
      </vt:variant>
    </vt:vector>
  </HeadingPairs>
  <TitlesOfParts>
    <vt:vector size="73" baseType="lpstr">
      <vt:lpstr>Arial</vt:lpstr>
      <vt:lpstr>Calibri</vt:lpstr>
      <vt:lpstr>Calibri Light</vt:lpstr>
      <vt:lpstr>Courier New</vt:lpstr>
      <vt:lpstr>Wingdings</vt:lpstr>
      <vt:lpstr>Ανασκόπηση</vt:lpstr>
      <vt:lpstr>ARDUINO MICROCONTROLLER</vt:lpstr>
      <vt:lpstr>Περιεχόμενα</vt:lpstr>
      <vt:lpstr>Sensors(Αισθητήρες)</vt:lpstr>
      <vt:lpstr>Sensors(Αισθητήρες)</vt:lpstr>
      <vt:lpstr>Είδη αισθητήρων (Ταξινόμηση κατά την περιοχή ανίχνευσης)</vt:lpstr>
      <vt:lpstr>Είδη αισθητήρων  (Ταξινόμηση κατά τη φυσική αρχή που διέπει τη λειτουργία του αισθητήρα)</vt:lpstr>
      <vt:lpstr>Αισθητήρες σε ένα αυτοκίνητο</vt:lpstr>
      <vt:lpstr>Modules</vt:lpstr>
      <vt:lpstr>Βασικοί αισθητήρες και modules</vt:lpstr>
      <vt:lpstr>Buzzer(Βομβητής)</vt:lpstr>
      <vt:lpstr>Buzzer</vt:lpstr>
      <vt:lpstr>Buzzer</vt:lpstr>
      <vt:lpstr>Piezoelectric buzzers(piezo)</vt:lpstr>
      <vt:lpstr>Magnetic buzzers</vt:lpstr>
      <vt:lpstr>Συνάρτηση map()</vt:lpstr>
      <vt:lpstr>Συνάρτηση tone()</vt:lpstr>
      <vt:lpstr>Συνάρτηση tone()</vt:lpstr>
      <vt:lpstr>Συνάρτηση tone()</vt:lpstr>
      <vt:lpstr>Συνάρτηση noTone()</vt:lpstr>
      <vt:lpstr>Buzzer</vt:lpstr>
      <vt:lpstr>Project 1</vt:lpstr>
      <vt:lpstr>Project 1</vt:lpstr>
      <vt:lpstr>Project 1</vt:lpstr>
      <vt:lpstr>Project 2</vt:lpstr>
      <vt:lpstr>Project 2</vt:lpstr>
      <vt:lpstr>Project 2</vt:lpstr>
      <vt:lpstr>Project 3</vt:lpstr>
      <vt:lpstr>Project 3</vt:lpstr>
      <vt:lpstr>Project 3</vt:lpstr>
      <vt:lpstr>Project 3</vt:lpstr>
      <vt:lpstr>Temperature sensor(Αισθητήρας θερμοκρασίας)</vt:lpstr>
      <vt:lpstr>Temperature sensor</vt:lpstr>
      <vt:lpstr>Temperature sensor</vt:lpstr>
      <vt:lpstr>Temperature sensor</vt:lpstr>
      <vt:lpstr>Temperature sensor</vt:lpstr>
      <vt:lpstr>Temperature sensor</vt:lpstr>
      <vt:lpstr>Project 4</vt:lpstr>
      <vt:lpstr>Project 4</vt:lpstr>
      <vt:lpstr>Project 4</vt:lpstr>
      <vt:lpstr>Project 4(Συνέχεια)</vt:lpstr>
      <vt:lpstr>Project 4</vt:lpstr>
      <vt:lpstr>Project 5</vt:lpstr>
      <vt:lpstr>Project 5</vt:lpstr>
      <vt:lpstr>Project 5</vt:lpstr>
      <vt:lpstr>Project 5</vt:lpstr>
      <vt:lpstr>Project 5</vt:lpstr>
      <vt:lpstr>Project 5(Συνέχεια)</vt:lpstr>
      <vt:lpstr>Φωτοαντίσταση(photoresistor)</vt:lpstr>
      <vt:lpstr>Παρουσίαση του PowerPoint</vt:lpstr>
      <vt:lpstr>Φωτοαντίσταση</vt:lpstr>
      <vt:lpstr>Φωτοαντίσταση</vt:lpstr>
      <vt:lpstr>Φωτοαντίσταση</vt:lpstr>
      <vt:lpstr>Φωτοαντίσταση</vt:lpstr>
      <vt:lpstr>Φωτοαντίσταση</vt:lpstr>
      <vt:lpstr>Project 6</vt:lpstr>
      <vt:lpstr>Project 6</vt:lpstr>
      <vt:lpstr>Project 6</vt:lpstr>
      <vt:lpstr>Project 6(Συνέχεια)</vt:lpstr>
      <vt:lpstr>Project 7</vt:lpstr>
      <vt:lpstr>Project 7</vt:lpstr>
      <vt:lpstr>Project 7</vt:lpstr>
      <vt:lpstr>Project 7(Συνέχεια)</vt:lpstr>
      <vt:lpstr>Project 7(Συνέχεια)</vt:lpstr>
      <vt:lpstr>Project 8</vt:lpstr>
      <vt:lpstr>Project 8</vt:lpstr>
      <vt:lpstr>Project 8</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MICROCONTROLLER</dc:title>
  <dc:creator>panagiota moraiti</dc:creator>
  <cp:lastModifiedBy>panagiota moraiti</cp:lastModifiedBy>
  <cp:revision>98</cp:revision>
  <dcterms:created xsi:type="dcterms:W3CDTF">2021-02-25T13:50:19Z</dcterms:created>
  <dcterms:modified xsi:type="dcterms:W3CDTF">2021-07-27T14:52:19Z</dcterms:modified>
</cp:coreProperties>
</file>